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86" r:id="rId3"/>
    <p:sldId id="289" r:id="rId4"/>
    <p:sldId id="294" r:id="rId5"/>
    <p:sldId id="287" r:id="rId6"/>
    <p:sldId id="263" r:id="rId7"/>
    <p:sldId id="291" r:id="rId8"/>
    <p:sldId id="296" r:id="rId9"/>
    <p:sldId id="292" r:id="rId10"/>
    <p:sldId id="265" r:id="rId11"/>
    <p:sldId id="29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640000"/>
    <a:srgbClr val="28A0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8FCBD-8864-432A-AF84-DB01C819E04A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8186F-8045-4520-9BF9-99688053CC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839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110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908720"/>
            <a:ext cx="7632848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Семинар – практикум для </a:t>
            </a:r>
            <a:r>
              <a:rPr lang="ru-RU" sz="3200" b="1" dirty="0" smtClean="0">
                <a:latin typeface="Georgia" pitchFamily="18" charset="0"/>
              </a:rPr>
              <a:t>родителей в рамках работы КМЦ</a:t>
            </a:r>
            <a:endParaRPr lang="ru-RU" sz="3200" dirty="0" smtClean="0">
              <a:latin typeface="Georgia" pitchFamily="18" charset="0"/>
            </a:endParaRPr>
          </a:p>
          <a:p>
            <a:pPr algn="ctr"/>
            <a:endParaRPr lang="ru-RU" sz="3200" b="1" dirty="0" smtClean="0">
              <a:latin typeface="Georgia" pitchFamily="18" charset="0"/>
            </a:endParaRPr>
          </a:p>
          <a:p>
            <a:pPr algn="ctr"/>
            <a:r>
              <a:rPr lang="ru-RU" sz="3200" b="1" dirty="0" smtClean="0">
                <a:latin typeface="Georgia" pitchFamily="18" charset="0"/>
              </a:rPr>
              <a:t>«</a:t>
            </a:r>
            <a:r>
              <a:rPr lang="ru-RU" sz="3200" dirty="0" smtClean="0">
                <a:latin typeface="Georgia" pitchFamily="18" charset="0"/>
              </a:rPr>
              <a:t>Особенности развития</a:t>
            </a:r>
          </a:p>
          <a:p>
            <a:pPr algn="ctr"/>
            <a:r>
              <a:rPr lang="ru-RU" sz="3200" dirty="0" smtClean="0">
                <a:latin typeface="Georgia" pitchFamily="18" charset="0"/>
              </a:rPr>
              <a:t>познавательных процессов в младенческом</a:t>
            </a:r>
          </a:p>
          <a:p>
            <a:pPr algn="ctr"/>
            <a:r>
              <a:rPr lang="ru-RU" sz="3200" dirty="0" smtClean="0">
                <a:latin typeface="Georgia" pitchFamily="18" charset="0"/>
              </a:rPr>
              <a:t>и раннем дошкольном возрасте</a:t>
            </a:r>
            <a:r>
              <a:rPr lang="ru-RU" sz="3200" b="1" dirty="0" smtClean="0">
                <a:latin typeface="Georgia" pitchFamily="18" charset="0"/>
              </a:rPr>
              <a:t>»</a:t>
            </a:r>
            <a:endParaRPr lang="ru-RU" sz="3200" dirty="0" smtClean="0">
              <a:latin typeface="Georgia" pitchFamily="18" charset="0"/>
            </a:endParaRP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r>
              <a:rPr lang="ru-RU" dirty="0" smtClean="0"/>
              <a:t>Автор: Горлова Е.И. - </a:t>
            </a:r>
            <a:r>
              <a:rPr lang="ru-RU" dirty="0" smtClean="0"/>
              <a:t>педагог психолог</a:t>
            </a:r>
          </a:p>
          <a:p>
            <a:pPr algn="ctr"/>
            <a:r>
              <a:rPr lang="ru-RU" dirty="0" smtClean="0"/>
              <a:t> МДОУ </a:t>
            </a:r>
            <a:r>
              <a:rPr lang="ru-RU" dirty="0" err="1" smtClean="0"/>
              <a:t>д</a:t>
            </a:r>
            <a:r>
              <a:rPr lang="ru-RU" dirty="0" smtClean="0"/>
              <a:t>/с комбинированного вида №17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7585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40" y="10732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1268761"/>
            <a:ext cx="59046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64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 с пластилином. </a:t>
            </a:r>
            <a:endParaRPr lang="ru-RU" sz="2000" b="1" dirty="0" smtClean="0">
              <a:solidFill>
                <a:srgbClr val="64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solidFill>
                <a:srgbClr val="64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Наибольший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интерес вызывает работа ребенка с пластилином. Детям очень нравиться повторять за взрослыми движения, работая с этим новым для них пластичным материалом. Это способствует развитию согласованных движений рук ребенка, а в конечном итоге влияет на развитие речи и мышления малыша.</a:t>
            </a:r>
          </a:p>
        </p:txBody>
      </p:sp>
      <p:pic>
        <p:nvPicPr>
          <p:cNvPr id="12290" name="Picture 2" descr="https://pbs.twimg.com/media/DtzPP_7WwAIvnV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01008"/>
            <a:ext cx="2376264" cy="164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st3.depositphotos.com/1000604/12683/i/950/depositphotos_126834000-stock-photo-interesting-lesson-modelin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60168"/>
            <a:ext cx="237626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855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40" y="10732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582341"/>
            <a:ext cx="669674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64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заключении </a:t>
            </a:r>
            <a:endParaRPr lang="ru-RU" b="1" dirty="0" smtClean="0">
              <a:solidFill>
                <a:srgbClr val="64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b="1" dirty="0" smtClean="0">
              <a:solidFill>
                <a:srgbClr val="64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Практика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подтверждает выводы специалистов о том, насколько эмоционально значимы игры на развитие мелкой моторики, как положительно они влияют на развитие речи и внимания, оптико-пространственного восприятия, мышления, на формирование коммуникативных умений. Таким образом, целенаправленная, систематическая и планомерная работа по развитию мелкой моторики рук у детей младшего дошкольного возраста во взаимодействии с родителями даёт хороший результат.</a:t>
            </a:r>
          </a:p>
        </p:txBody>
      </p:sp>
      <p:pic>
        <p:nvPicPr>
          <p:cNvPr id="4" name="Picture 5" descr="i?id=424730624-18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0721" y="4623246"/>
            <a:ext cx="3490912" cy="199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http://im8-tub-ua.yandex.net/i?id=211556869-46-72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437112"/>
            <a:ext cx="1845778" cy="1183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39361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980729"/>
            <a:ext cx="6552728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Развития </a:t>
            </a:r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мелкой </a:t>
            </a:r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моторики</a:t>
            </a:r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оказывает </a:t>
            </a:r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влияние не только на речь, но и на развитие таких психических процессов, как внимание, память, мышление и воображение. В чем же связь? Этому есть объяснение: в головном мозге моторный (двигательный) и речевой центры находятся близко друг к другу. Из-за этого, если стимулировать двигательные навыки пальцев рук, начнет активизироваться речевой центр. </a:t>
            </a:r>
            <a:endParaRPr lang="ru-RU" sz="1600" dirty="0" smtClean="0">
              <a:solidFill>
                <a:srgbClr val="002060"/>
              </a:solidFill>
              <a:latin typeface="Georgia" pitchFamily="18" charset="0"/>
              <a:cs typeface="Arial" panose="020B0604020202020204" pitchFamily="34" charset="0"/>
            </a:endParaRPr>
          </a:p>
          <a:p>
            <a:pPr algn="just"/>
            <a:endParaRPr lang="ru-RU" sz="1600" dirty="0">
              <a:solidFill>
                <a:srgbClr val="002060"/>
              </a:solidFill>
              <a:latin typeface="Georgia" pitchFamily="18" charset="0"/>
              <a:cs typeface="Arial" panose="020B0604020202020204" pitchFamily="34" charset="0"/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От </a:t>
            </a:r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того, насколько у ребенка развита мелкая моторика, зависит в дальнейшем его подготовленность к обучению в школе.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Развитие </a:t>
            </a:r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мелкой моторики - это постепенный процесс, он индивидуален для каждого малыша и у каждого ребенка проходит по-разному</a:t>
            </a:r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ru-RU" sz="1600" dirty="0">
              <a:solidFill>
                <a:srgbClr val="002060"/>
              </a:solidFill>
              <a:latin typeface="Georgia" pitchFamily="18" charset="0"/>
              <a:cs typeface="Arial" panose="020B0604020202020204" pitchFamily="34" charset="0"/>
            </a:endParaRPr>
          </a:p>
          <a:p>
            <a:pPr algn="just"/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Работа по развитию движений рук должна проводиться регулярно, только тогда будет достигнут наибольший эффект. Задания должны приносить ребенку радость, не допускайте скуки и переутомления.</a:t>
            </a:r>
          </a:p>
          <a:p>
            <a:pPr algn="ctr"/>
            <a:endParaRPr lang="ru-RU" sz="1400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6213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75941" y="1484783"/>
            <a:ext cx="3913187" cy="513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7" y="908720"/>
            <a:ext cx="6097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4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 которыми можно играть дома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39" y="1997839"/>
            <a:ext cx="66017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Свободное конструирование – самый простой способ развития у ребёнка пространственного мышления, моторики, творческих потребностей и произвольных действий. Детали конструктора очень приятно держать и вертеть в маленьких, да и не только, ручках. Такой массаж рук благотворно воздействует на развитие осязания и мелкой моторики рук, а также полезен для здоровья. </a:t>
            </a:r>
          </a:p>
        </p:txBody>
      </p:sp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4" cstate="print"/>
          <a:srcRect b="11670"/>
          <a:stretch>
            <a:fillRect/>
          </a:stretch>
        </p:blipFill>
        <p:spPr bwMode="auto">
          <a:xfrm>
            <a:off x="2699792" y="3501009"/>
            <a:ext cx="3456384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95835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7680" y="13110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980728"/>
            <a:ext cx="691276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A50021"/>
                </a:solidFill>
                <a:latin typeface="Georgia" pitchFamily="18" charset="0"/>
                <a:cs typeface="Arial" panose="020B0604020202020204" pitchFamily="34" charset="0"/>
              </a:rPr>
              <a:t>Пальчиковые </a:t>
            </a:r>
            <a:r>
              <a:rPr lang="ru-RU" sz="2000" dirty="0">
                <a:solidFill>
                  <a:srgbClr val="A50021"/>
                </a:solidFill>
                <a:latin typeface="Georgia" pitchFamily="18" charset="0"/>
                <a:cs typeface="Arial" panose="020B0604020202020204" pitchFamily="34" charset="0"/>
              </a:rPr>
              <a:t>игры. </a:t>
            </a:r>
            <a:endParaRPr lang="ru-RU" sz="2000" dirty="0" smtClean="0">
              <a:solidFill>
                <a:srgbClr val="A50021"/>
              </a:solidFill>
              <a:latin typeface="Georgia" pitchFamily="18" charset="0"/>
              <a:cs typeface="Arial" panose="020B0604020202020204" pitchFamily="34" charset="0"/>
            </a:endParaRPr>
          </a:p>
          <a:p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Большая </a:t>
            </a:r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роль в развитии мелкой моторики в раннем и младшем дошкольном возрасте отводится пальчиковым играм. </a:t>
            </a:r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 Они </a:t>
            </a:r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просты, эмоциональны и не требуют никаких приспособлений и специальной подготовки. В них можно играть где угодно – на прогулке, на отдыхе, в очереди к врачу, в дальней поездке. Это интересная игровая форма, благодаря которой, ритмическая организация поэтического текста и соотнесенных с ним движений, вовлекают ребенка в выполнение действие по показу взрослого.</a:t>
            </a:r>
          </a:p>
        </p:txBody>
      </p:sp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284984"/>
            <a:ext cx="2664296" cy="24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32327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706" y="0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67744" y="980728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 smtClean="0">
                <a:solidFill>
                  <a:srgbClr val="990033"/>
                </a:solidFill>
              </a:rPr>
              <a:t>     </a:t>
            </a:r>
            <a:r>
              <a:rPr lang="ru-RU" altLang="ru-RU" sz="2800" b="1" dirty="0" smtClean="0">
                <a:solidFill>
                  <a:srgbClr val="A50021"/>
                </a:solidFill>
              </a:rPr>
              <a:t>Игры </a:t>
            </a:r>
            <a:r>
              <a:rPr lang="ru-RU" altLang="ru-RU" sz="2800" b="1" dirty="0">
                <a:solidFill>
                  <a:srgbClr val="A50021"/>
                </a:solidFill>
              </a:rPr>
              <a:t>с </a:t>
            </a:r>
            <a:r>
              <a:rPr lang="ru-RU" altLang="ru-RU" sz="2800" b="1" dirty="0" err="1">
                <a:solidFill>
                  <a:srgbClr val="A50021"/>
                </a:solidFill>
              </a:rPr>
              <a:t>мозайкой</a:t>
            </a:r>
            <a:endParaRPr lang="ru-RU" sz="2800" b="1" dirty="0">
              <a:solidFill>
                <a:srgbClr val="A5002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412776"/>
            <a:ext cx="69127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Игры </a:t>
            </a:r>
            <a:r>
              <a:rPr lang="ru-RU" alt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с разными мозаиками способствуют развитию мелкой моторики, сообразительности и творческих способностей ребёнка. </a:t>
            </a:r>
            <a:r>
              <a:rPr lang="ru-RU" alt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В</a:t>
            </a:r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ырабатывает </a:t>
            </a:r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у детей художественный вкус, за счет ярких, красочных, эстетичных и необычных композиций; способствует воспитанию столь важных качеств личности человека, как целеустремленность, самостоятельность, усидчивость, терпение, аккуратность, а самое главное, закладывает творческое начало.</a:t>
            </a:r>
          </a:p>
          <a:p>
            <a:endParaRPr lang="ru-RU" altLang="ru-RU" sz="1600" dirty="0">
              <a:solidFill>
                <a:srgbClr val="FF0000"/>
              </a:solidFill>
              <a:latin typeface="Georgia" pitchFamily="18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https://avatars.mds.yandex.net/i?id=866e3ae14b95dc134c3c72f9a344dbf7c6441702-7743892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284984"/>
            <a:ext cx="2952328" cy="2191984"/>
          </a:xfrm>
          <a:prstGeom prst="rect">
            <a:avLst/>
          </a:prstGeom>
          <a:noFill/>
        </p:spPr>
      </p:pic>
      <p:pic>
        <p:nvPicPr>
          <p:cNvPr id="9220" name="Picture 4" descr="https://avatars.mds.yandex.net/i?id=d99522a40d5969c150f87d8379340f3517a044d2-13235253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1462088"/>
            <a:ext cx="2619375" cy="3048001"/>
          </a:xfrm>
          <a:prstGeom prst="rect">
            <a:avLst/>
          </a:prstGeom>
          <a:noFill/>
        </p:spPr>
      </p:pic>
      <p:pic>
        <p:nvPicPr>
          <p:cNvPr id="9222" name="Picture 6" descr="https://avatars.mds.yandex.net/i?id=d99522a40d5969c150f87d8379340f3517a044d2-13235253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-1462088"/>
            <a:ext cx="2619375" cy="304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56224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40" y="10732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908720"/>
            <a:ext cx="68407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zh-CN" sz="3200" b="1" dirty="0" smtClean="0">
                <a:solidFill>
                  <a:srgbClr val="6400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Шнуровки</a:t>
            </a:r>
            <a:endParaRPr lang="ru-RU" altLang="zh-CN" sz="2000" dirty="0" smtClean="0">
              <a:solidFill>
                <a:srgbClr val="64000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r>
              <a:rPr lang="ru-RU" altLang="zh-CN" sz="1600" dirty="0" smtClean="0">
                <a:solidFill>
                  <a:srgbClr val="002060"/>
                </a:solidFill>
                <a:latin typeface="Georgia" pitchFamily="18" charset="0"/>
                <a:ea typeface="SimSun" pitchFamily="2" charset="-122"/>
                <a:cs typeface="Arial" panose="020B0604020202020204" pitchFamily="34" charset="0"/>
              </a:rPr>
              <a:t>В </a:t>
            </a:r>
            <a:r>
              <a:rPr lang="ru-RU" altLang="zh-CN" sz="1600" dirty="0">
                <a:solidFill>
                  <a:srgbClr val="002060"/>
                </a:solidFill>
                <a:latin typeface="Georgia" pitchFamily="18" charset="0"/>
                <a:ea typeface="SimSun" pitchFamily="2" charset="-122"/>
                <a:cs typeface="Arial" panose="020B0604020202020204" pitchFamily="34" charset="0"/>
              </a:rPr>
              <a:t>игровой форме осуществляется развитие мелкой моторики рук, а, следовательно – поэтапная подготовка ребёнка к письму. Игры-шнуровки созданы с целью развития мелкой моторики рук, усидчивости и глазомера. В процессе игры совершенствуется координация движений и гибкость кистей рук. «Шнуровки» способствуют развитию мелкой моторики, логического мышления, и как результат – стимулируют развитие органов артикуляции (речевого аппарата). </a:t>
            </a:r>
            <a:endParaRPr lang="ru-RU" altLang="zh-CN" sz="1600" dirty="0">
              <a:solidFill>
                <a:srgbClr val="002060"/>
              </a:solidFill>
              <a:latin typeface="Georgia" pitchFamily="18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s://www.maam.ru/upload/blogs/detsad-233066-14649383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433177"/>
            <a:ext cx="3024336" cy="193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nezabudka.mo.socinfo.ru/media/2019/03/15/1259542301/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14848"/>
            <a:ext cx="2808313" cy="1957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571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40" y="10732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764704"/>
            <a:ext cx="41764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64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Кубики, пирамидки</a:t>
            </a:r>
            <a:endParaRPr lang="ru-RU" sz="2800" dirty="0">
              <a:solidFill>
                <a:srgbClr val="64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196752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Пирамидка – это одна из базовых развивающих игрушек для ребёнка конца первого, всего второго и третьего года жизни. Эта игрушка помогает развивать мелкую моторику, логическое мышление, освоение новых форм, различных форм и размеров, а также цветов.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Игры </a:t>
            </a:r>
            <a:r>
              <a:rPr lang="ru-RU" sz="1600" dirty="0">
                <a:solidFill>
                  <a:srgbClr val="002060"/>
                </a:solidFill>
                <a:latin typeface="Georgia" pitchFamily="18" charset="0"/>
                <a:cs typeface="Arial" panose="020B0604020202020204" pitchFamily="34" charset="0"/>
              </a:rPr>
              <a:t>способствуют воспитанию сосредоточенности, зрительного и слухового внимания, умению добиваться результата, приучают к бережному обращению с игрушками, учат действовать по показу взрослого, следить за его действиями, подражать им.</a:t>
            </a:r>
          </a:p>
        </p:txBody>
      </p:sp>
      <p:pic>
        <p:nvPicPr>
          <p:cNvPr id="8194" name="Picture 2" descr="https://avatars.mds.yandex.net/get-pdb/812271/2ff08a6a-67b6-47cc-9d0b-84b3022092a7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73016"/>
            <a:ext cx="232331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www.babystore.lt/img/lg/products/archive/20151107153427Tro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2967668" cy="216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040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40" y="10732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836713"/>
            <a:ext cx="655272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64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64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 </a:t>
            </a:r>
            <a:r>
              <a:rPr lang="ru-RU" sz="2000" b="1" dirty="0">
                <a:solidFill>
                  <a:srgbClr val="64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прищепками. </a:t>
            </a:r>
            <a:endParaRPr lang="ru-RU" sz="2000" b="1" dirty="0" smtClean="0">
              <a:solidFill>
                <a:srgbClr val="64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прищепками для детей относятся к модульной гимнастике, которая подразумевает занятия с предметами, которые сами по себе не разбираются, но из них можно делать другие вещи. С помощью такой гимнастики укрепляется и развивается кисть и два пальца руки, которые в последующем будут активно задействованы в письме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играть с прищепками? Самым простым примером дидактической игры с прищепками может служить действие, когда нужно открывать и закрывать прищепку, сопровождая это действие стихами о животных. Это может быть лиса или крокодил, гусь или аист, кошка или собака. Короткие стишки про этих животных, которыми будет сопровождаться это движение, помогут озвучить прищепку и она станет лаять, мяукать или щелкать клювом.</a:t>
            </a:r>
          </a:p>
          <a:p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 descr="https://mirdoshkolyat.ru/wp-content/uploads/02-10-16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403648" y="4005064"/>
            <a:ext cx="2808312" cy="1709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ds05.infourok.ru/uploads/ex/099c/0001b74b-c527853f/hello_html_m1e9166e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42308"/>
            <a:ext cx="2952328" cy="169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2602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800px_COLOURBOX27655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9241680" cy="684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1412776"/>
            <a:ext cx="640871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64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Раскрашивание, рисование</a:t>
            </a:r>
            <a:r>
              <a:rPr lang="ru-RU" sz="2400" b="1" dirty="0" smtClean="0">
                <a:solidFill>
                  <a:srgbClr val="64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64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первых порах не так важен результат, как процесс. Постоянный контроль линий, повторяющиеся движения в пределах определенной области на листе бумаги положительно влияют на развитие моторики, улучшают координацию.</a:t>
            </a:r>
          </a:p>
        </p:txBody>
      </p:sp>
      <p:pic>
        <p:nvPicPr>
          <p:cNvPr id="10244" name="Picture 4" descr="https://im0-tub-ru.yandex.net/i?id=7b8f4ba56072be4d96570d89bcc9ae31&amp;n=33&amp;w=385&amp;h=18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9902" y="3976934"/>
            <a:ext cx="2124236" cy="146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b1.culture.ru/c/6329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67949" y="4067269"/>
            <a:ext cx="1563891" cy="149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avatars.mds.yandex.net/get-pdb/879561/0bb341d7-6824-4d88-b5d8-81c14e0f2ac2/s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271745" y="4067269"/>
            <a:ext cx="1488170" cy="130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1912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803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admin</cp:lastModifiedBy>
  <cp:revision>15</cp:revision>
  <dcterms:created xsi:type="dcterms:W3CDTF">2020-01-29T19:34:54Z</dcterms:created>
  <dcterms:modified xsi:type="dcterms:W3CDTF">2024-11-20T11:41:50Z</dcterms:modified>
</cp:coreProperties>
</file>