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3" r:id="rId4"/>
    <p:sldId id="266" r:id="rId5"/>
    <p:sldId id="268" r:id="rId6"/>
    <p:sldId id="258" r:id="rId7"/>
    <p:sldId id="259" r:id="rId8"/>
    <p:sldId id="260" r:id="rId9"/>
    <p:sldId id="261" r:id="rId10"/>
    <p:sldId id="262" r:id="rId1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2" d="100"/>
          <a:sy n="82" d="100"/>
        </p:scale>
        <p:origin x="-691" y="-91"/>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E5AB91E5-963F-4C1F-A009-787BDE7CEA77}"/>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 xmlns:a16="http://schemas.microsoft.com/office/drawing/2014/main" id="{AF8F86C7-1CD1-4F50-AD4C-EE697B89D61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 xmlns:a16="http://schemas.microsoft.com/office/drawing/2014/main" id="{53BE1846-0F5C-4A37-A434-88F1EB714F88}"/>
              </a:ext>
            </a:extLst>
          </p:cNvPr>
          <p:cNvSpPr>
            <a:spLocks noGrp="1"/>
          </p:cNvSpPr>
          <p:nvPr>
            <p:ph type="dt" sz="half" idx="10"/>
          </p:nvPr>
        </p:nvSpPr>
        <p:spPr/>
        <p:txBody>
          <a:bodyPr/>
          <a:lstStyle/>
          <a:p>
            <a:fld id="{66C8F92D-9A85-41D4-BD91-425CA3584597}" type="datetimeFigureOut">
              <a:rPr lang="ru-RU" smtClean="0"/>
              <a:pPr/>
              <a:t>25.11.2024</a:t>
            </a:fld>
            <a:endParaRPr lang="ru-RU"/>
          </a:p>
        </p:txBody>
      </p:sp>
      <p:sp>
        <p:nvSpPr>
          <p:cNvPr id="5" name="Нижний колонтитул 4">
            <a:extLst>
              <a:ext uri="{FF2B5EF4-FFF2-40B4-BE49-F238E27FC236}">
                <a16:creationId xmlns="" xmlns:a16="http://schemas.microsoft.com/office/drawing/2014/main" id="{C377C7F0-FA8E-4B01-9778-B31F1E463AE9}"/>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 xmlns:a16="http://schemas.microsoft.com/office/drawing/2014/main" id="{C1DBB543-6D96-4F10-9C16-B17E404C5EDC}"/>
              </a:ext>
            </a:extLst>
          </p:cNvPr>
          <p:cNvSpPr>
            <a:spLocks noGrp="1"/>
          </p:cNvSpPr>
          <p:nvPr>
            <p:ph type="sldNum" sz="quarter" idx="12"/>
          </p:nvPr>
        </p:nvSpPr>
        <p:spPr/>
        <p:txBody>
          <a:bodyPr/>
          <a:lstStyle/>
          <a:p>
            <a:fld id="{26D36BCA-1FF6-41EC-99E6-133D0820EABD}" type="slidenum">
              <a:rPr lang="ru-RU" smtClean="0"/>
              <a:pPr/>
              <a:t>‹#›</a:t>
            </a:fld>
            <a:endParaRPr lang="ru-RU"/>
          </a:p>
        </p:txBody>
      </p:sp>
    </p:spTree>
    <p:extLst>
      <p:ext uri="{BB962C8B-B14F-4D97-AF65-F5344CB8AC3E}">
        <p14:creationId xmlns="" xmlns:p14="http://schemas.microsoft.com/office/powerpoint/2010/main" val="1562706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049C691C-7F9B-40DD-923B-DC4B1DF58BCB}"/>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 xmlns:a16="http://schemas.microsoft.com/office/drawing/2014/main" id="{A112EC46-604A-4D66-BD14-857CFDA25906}"/>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 xmlns:a16="http://schemas.microsoft.com/office/drawing/2014/main" id="{1BE87A4E-3D67-4486-B3AF-E9F7C0DE2B5D}"/>
              </a:ext>
            </a:extLst>
          </p:cNvPr>
          <p:cNvSpPr>
            <a:spLocks noGrp="1"/>
          </p:cNvSpPr>
          <p:nvPr>
            <p:ph type="dt" sz="half" idx="10"/>
          </p:nvPr>
        </p:nvSpPr>
        <p:spPr/>
        <p:txBody>
          <a:bodyPr/>
          <a:lstStyle/>
          <a:p>
            <a:fld id="{66C8F92D-9A85-41D4-BD91-425CA3584597}" type="datetimeFigureOut">
              <a:rPr lang="ru-RU" smtClean="0"/>
              <a:pPr/>
              <a:t>25.11.2024</a:t>
            </a:fld>
            <a:endParaRPr lang="ru-RU"/>
          </a:p>
        </p:txBody>
      </p:sp>
      <p:sp>
        <p:nvSpPr>
          <p:cNvPr id="5" name="Нижний колонтитул 4">
            <a:extLst>
              <a:ext uri="{FF2B5EF4-FFF2-40B4-BE49-F238E27FC236}">
                <a16:creationId xmlns="" xmlns:a16="http://schemas.microsoft.com/office/drawing/2014/main" id="{CE56136E-2DBB-4397-A57E-8980B556F4F4}"/>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 xmlns:a16="http://schemas.microsoft.com/office/drawing/2014/main" id="{8AF007D5-5A23-491B-AF24-D189610B40F5}"/>
              </a:ext>
            </a:extLst>
          </p:cNvPr>
          <p:cNvSpPr>
            <a:spLocks noGrp="1"/>
          </p:cNvSpPr>
          <p:nvPr>
            <p:ph type="sldNum" sz="quarter" idx="12"/>
          </p:nvPr>
        </p:nvSpPr>
        <p:spPr/>
        <p:txBody>
          <a:bodyPr/>
          <a:lstStyle/>
          <a:p>
            <a:fld id="{26D36BCA-1FF6-41EC-99E6-133D0820EABD}" type="slidenum">
              <a:rPr lang="ru-RU" smtClean="0"/>
              <a:pPr/>
              <a:t>‹#›</a:t>
            </a:fld>
            <a:endParaRPr lang="ru-RU"/>
          </a:p>
        </p:txBody>
      </p:sp>
    </p:spTree>
    <p:extLst>
      <p:ext uri="{BB962C8B-B14F-4D97-AF65-F5344CB8AC3E}">
        <p14:creationId xmlns="" xmlns:p14="http://schemas.microsoft.com/office/powerpoint/2010/main" val="23331053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 xmlns:a16="http://schemas.microsoft.com/office/drawing/2014/main" id="{EAA93C5B-F8C0-4727-A420-DBA599FD29FC}"/>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 xmlns:a16="http://schemas.microsoft.com/office/drawing/2014/main" id="{2EA6F986-3605-47CD-B16A-F36842C0DC66}"/>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 xmlns:a16="http://schemas.microsoft.com/office/drawing/2014/main" id="{29B58F26-C2AF-42F8-AB19-7CD8B6D3AE03}"/>
              </a:ext>
            </a:extLst>
          </p:cNvPr>
          <p:cNvSpPr>
            <a:spLocks noGrp="1"/>
          </p:cNvSpPr>
          <p:nvPr>
            <p:ph type="dt" sz="half" idx="10"/>
          </p:nvPr>
        </p:nvSpPr>
        <p:spPr/>
        <p:txBody>
          <a:bodyPr/>
          <a:lstStyle/>
          <a:p>
            <a:fld id="{66C8F92D-9A85-41D4-BD91-425CA3584597}" type="datetimeFigureOut">
              <a:rPr lang="ru-RU" smtClean="0"/>
              <a:pPr/>
              <a:t>25.11.2024</a:t>
            </a:fld>
            <a:endParaRPr lang="ru-RU"/>
          </a:p>
        </p:txBody>
      </p:sp>
      <p:sp>
        <p:nvSpPr>
          <p:cNvPr id="5" name="Нижний колонтитул 4">
            <a:extLst>
              <a:ext uri="{FF2B5EF4-FFF2-40B4-BE49-F238E27FC236}">
                <a16:creationId xmlns="" xmlns:a16="http://schemas.microsoft.com/office/drawing/2014/main" id="{39E58651-BCCA-4F9E-AA1C-976B74CC8CBA}"/>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 xmlns:a16="http://schemas.microsoft.com/office/drawing/2014/main" id="{2D7F88C6-363C-4078-9A9D-1AE01086CEC3}"/>
              </a:ext>
            </a:extLst>
          </p:cNvPr>
          <p:cNvSpPr>
            <a:spLocks noGrp="1"/>
          </p:cNvSpPr>
          <p:nvPr>
            <p:ph type="sldNum" sz="quarter" idx="12"/>
          </p:nvPr>
        </p:nvSpPr>
        <p:spPr/>
        <p:txBody>
          <a:bodyPr/>
          <a:lstStyle/>
          <a:p>
            <a:fld id="{26D36BCA-1FF6-41EC-99E6-133D0820EABD}" type="slidenum">
              <a:rPr lang="ru-RU" smtClean="0"/>
              <a:pPr/>
              <a:t>‹#›</a:t>
            </a:fld>
            <a:endParaRPr lang="ru-RU"/>
          </a:p>
        </p:txBody>
      </p:sp>
    </p:spTree>
    <p:extLst>
      <p:ext uri="{BB962C8B-B14F-4D97-AF65-F5344CB8AC3E}">
        <p14:creationId xmlns="" xmlns:p14="http://schemas.microsoft.com/office/powerpoint/2010/main" val="17271150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4E59D503-18CA-460E-A776-08B4A7E46D5B}"/>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 xmlns:a16="http://schemas.microsoft.com/office/drawing/2014/main" id="{7554E8FE-C874-4490-8E17-0202074429D9}"/>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 xmlns:a16="http://schemas.microsoft.com/office/drawing/2014/main" id="{C6F03EB1-6FD0-4397-91F1-E4AE98952BA5}"/>
              </a:ext>
            </a:extLst>
          </p:cNvPr>
          <p:cNvSpPr>
            <a:spLocks noGrp="1"/>
          </p:cNvSpPr>
          <p:nvPr>
            <p:ph type="dt" sz="half" idx="10"/>
          </p:nvPr>
        </p:nvSpPr>
        <p:spPr/>
        <p:txBody>
          <a:bodyPr/>
          <a:lstStyle/>
          <a:p>
            <a:fld id="{66C8F92D-9A85-41D4-BD91-425CA3584597}" type="datetimeFigureOut">
              <a:rPr lang="ru-RU" smtClean="0"/>
              <a:pPr/>
              <a:t>25.11.2024</a:t>
            </a:fld>
            <a:endParaRPr lang="ru-RU"/>
          </a:p>
        </p:txBody>
      </p:sp>
      <p:sp>
        <p:nvSpPr>
          <p:cNvPr id="5" name="Нижний колонтитул 4">
            <a:extLst>
              <a:ext uri="{FF2B5EF4-FFF2-40B4-BE49-F238E27FC236}">
                <a16:creationId xmlns="" xmlns:a16="http://schemas.microsoft.com/office/drawing/2014/main" id="{F5E3F689-16CD-435C-B8C3-083093B89162}"/>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 xmlns:a16="http://schemas.microsoft.com/office/drawing/2014/main" id="{C4B04DE1-7A98-4300-A1B9-9BE1DA0972E1}"/>
              </a:ext>
            </a:extLst>
          </p:cNvPr>
          <p:cNvSpPr>
            <a:spLocks noGrp="1"/>
          </p:cNvSpPr>
          <p:nvPr>
            <p:ph type="sldNum" sz="quarter" idx="12"/>
          </p:nvPr>
        </p:nvSpPr>
        <p:spPr/>
        <p:txBody>
          <a:bodyPr/>
          <a:lstStyle/>
          <a:p>
            <a:fld id="{26D36BCA-1FF6-41EC-99E6-133D0820EABD}" type="slidenum">
              <a:rPr lang="ru-RU" smtClean="0"/>
              <a:pPr/>
              <a:t>‹#›</a:t>
            </a:fld>
            <a:endParaRPr lang="ru-RU"/>
          </a:p>
        </p:txBody>
      </p:sp>
    </p:spTree>
    <p:extLst>
      <p:ext uri="{BB962C8B-B14F-4D97-AF65-F5344CB8AC3E}">
        <p14:creationId xmlns="" xmlns:p14="http://schemas.microsoft.com/office/powerpoint/2010/main" val="422417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6C1BA244-6EA0-439A-A8BF-C68EC3B16103}"/>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 xmlns:a16="http://schemas.microsoft.com/office/drawing/2014/main" id="{2627FCCB-1588-4A9C-AAE2-93A438E85C1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 xmlns:a16="http://schemas.microsoft.com/office/drawing/2014/main" id="{557CF50C-1589-4F55-90B8-54FCD83139AE}"/>
              </a:ext>
            </a:extLst>
          </p:cNvPr>
          <p:cNvSpPr>
            <a:spLocks noGrp="1"/>
          </p:cNvSpPr>
          <p:nvPr>
            <p:ph type="dt" sz="half" idx="10"/>
          </p:nvPr>
        </p:nvSpPr>
        <p:spPr/>
        <p:txBody>
          <a:bodyPr/>
          <a:lstStyle/>
          <a:p>
            <a:fld id="{66C8F92D-9A85-41D4-BD91-425CA3584597}" type="datetimeFigureOut">
              <a:rPr lang="ru-RU" smtClean="0"/>
              <a:pPr/>
              <a:t>25.11.2024</a:t>
            </a:fld>
            <a:endParaRPr lang="ru-RU"/>
          </a:p>
        </p:txBody>
      </p:sp>
      <p:sp>
        <p:nvSpPr>
          <p:cNvPr id="5" name="Нижний колонтитул 4">
            <a:extLst>
              <a:ext uri="{FF2B5EF4-FFF2-40B4-BE49-F238E27FC236}">
                <a16:creationId xmlns="" xmlns:a16="http://schemas.microsoft.com/office/drawing/2014/main" id="{36F48B7D-44E6-47BF-BF8D-63DED3050FBF}"/>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 xmlns:a16="http://schemas.microsoft.com/office/drawing/2014/main" id="{F24A8144-41A2-44A0-9BE2-662942B25052}"/>
              </a:ext>
            </a:extLst>
          </p:cNvPr>
          <p:cNvSpPr>
            <a:spLocks noGrp="1"/>
          </p:cNvSpPr>
          <p:nvPr>
            <p:ph type="sldNum" sz="quarter" idx="12"/>
          </p:nvPr>
        </p:nvSpPr>
        <p:spPr/>
        <p:txBody>
          <a:bodyPr/>
          <a:lstStyle/>
          <a:p>
            <a:fld id="{26D36BCA-1FF6-41EC-99E6-133D0820EABD}" type="slidenum">
              <a:rPr lang="ru-RU" smtClean="0"/>
              <a:pPr/>
              <a:t>‹#›</a:t>
            </a:fld>
            <a:endParaRPr lang="ru-RU"/>
          </a:p>
        </p:txBody>
      </p:sp>
    </p:spTree>
    <p:extLst>
      <p:ext uri="{BB962C8B-B14F-4D97-AF65-F5344CB8AC3E}">
        <p14:creationId xmlns="" xmlns:p14="http://schemas.microsoft.com/office/powerpoint/2010/main" val="22035506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F2BA73AC-1A11-415E-8BCB-4A4912740B65}"/>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 xmlns:a16="http://schemas.microsoft.com/office/drawing/2014/main" id="{7E3E5D5D-EF75-498C-B09A-D2AFFFA96905}"/>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 xmlns:a16="http://schemas.microsoft.com/office/drawing/2014/main" id="{ACA092DB-C6E2-480B-B575-1A4555A9E305}"/>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 xmlns:a16="http://schemas.microsoft.com/office/drawing/2014/main" id="{60D46D7E-CD58-4266-9FEF-AB8E6E17AD19}"/>
              </a:ext>
            </a:extLst>
          </p:cNvPr>
          <p:cNvSpPr>
            <a:spLocks noGrp="1"/>
          </p:cNvSpPr>
          <p:nvPr>
            <p:ph type="dt" sz="half" idx="10"/>
          </p:nvPr>
        </p:nvSpPr>
        <p:spPr/>
        <p:txBody>
          <a:bodyPr/>
          <a:lstStyle/>
          <a:p>
            <a:fld id="{66C8F92D-9A85-41D4-BD91-425CA3584597}" type="datetimeFigureOut">
              <a:rPr lang="ru-RU" smtClean="0"/>
              <a:pPr/>
              <a:t>25.11.2024</a:t>
            </a:fld>
            <a:endParaRPr lang="ru-RU"/>
          </a:p>
        </p:txBody>
      </p:sp>
      <p:sp>
        <p:nvSpPr>
          <p:cNvPr id="6" name="Нижний колонтитул 5">
            <a:extLst>
              <a:ext uri="{FF2B5EF4-FFF2-40B4-BE49-F238E27FC236}">
                <a16:creationId xmlns="" xmlns:a16="http://schemas.microsoft.com/office/drawing/2014/main" id="{A2E89BF2-0401-4C31-9C7F-F6F4150E0162}"/>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 xmlns:a16="http://schemas.microsoft.com/office/drawing/2014/main" id="{29E305AD-A7A7-4DF8-A7BD-5906B2F4931C}"/>
              </a:ext>
            </a:extLst>
          </p:cNvPr>
          <p:cNvSpPr>
            <a:spLocks noGrp="1"/>
          </p:cNvSpPr>
          <p:nvPr>
            <p:ph type="sldNum" sz="quarter" idx="12"/>
          </p:nvPr>
        </p:nvSpPr>
        <p:spPr/>
        <p:txBody>
          <a:bodyPr/>
          <a:lstStyle/>
          <a:p>
            <a:fld id="{26D36BCA-1FF6-41EC-99E6-133D0820EABD}" type="slidenum">
              <a:rPr lang="ru-RU" smtClean="0"/>
              <a:pPr/>
              <a:t>‹#›</a:t>
            </a:fld>
            <a:endParaRPr lang="ru-RU"/>
          </a:p>
        </p:txBody>
      </p:sp>
    </p:spTree>
    <p:extLst>
      <p:ext uri="{BB962C8B-B14F-4D97-AF65-F5344CB8AC3E}">
        <p14:creationId xmlns="" xmlns:p14="http://schemas.microsoft.com/office/powerpoint/2010/main" val="29578695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625B04AF-5C72-4A04-A83C-FA3A2CB441AA}"/>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 xmlns:a16="http://schemas.microsoft.com/office/drawing/2014/main" id="{29D191D1-F9BB-4D93-8A2B-7BE957102F7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 xmlns:a16="http://schemas.microsoft.com/office/drawing/2014/main" id="{6BED3AE5-478A-4807-BE22-C9B75F224E72}"/>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 xmlns:a16="http://schemas.microsoft.com/office/drawing/2014/main" id="{6E94EB75-F8CD-4053-8390-DBC8AB5B3DC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 xmlns:a16="http://schemas.microsoft.com/office/drawing/2014/main" id="{BED25F1B-331C-4307-AB1D-6FCC4614BF3F}"/>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 xmlns:a16="http://schemas.microsoft.com/office/drawing/2014/main" id="{E699F25E-0E9C-49F4-8A2C-9DB1F82729B7}"/>
              </a:ext>
            </a:extLst>
          </p:cNvPr>
          <p:cNvSpPr>
            <a:spLocks noGrp="1"/>
          </p:cNvSpPr>
          <p:nvPr>
            <p:ph type="dt" sz="half" idx="10"/>
          </p:nvPr>
        </p:nvSpPr>
        <p:spPr/>
        <p:txBody>
          <a:bodyPr/>
          <a:lstStyle/>
          <a:p>
            <a:fld id="{66C8F92D-9A85-41D4-BD91-425CA3584597}" type="datetimeFigureOut">
              <a:rPr lang="ru-RU" smtClean="0"/>
              <a:pPr/>
              <a:t>25.11.2024</a:t>
            </a:fld>
            <a:endParaRPr lang="ru-RU"/>
          </a:p>
        </p:txBody>
      </p:sp>
      <p:sp>
        <p:nvSpPr>
          <p:cNvPr id="8" name="Нижний колонтитул 7">
            <a:extLst>
              <a:ext uri="{FF2B5EF4-FFF2-40B4-BE49-F238E27FC236}">
                <a16:creationId xmlns="" xmlns:a16="http://schemas.microsoft.com/office/drawing/2014/main" id="{73DCAACD-9D12-4DB6-8C55-5EAA953417D5}"/>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 xmlns:a16="http://schemas.microsoft.com/office/drawing/2014/main" id="{E53E4393-3129-4D3A-BC4F-5B816BB19EB4}"/>
              </a:ext>
            </a:extLst>
          </p:cNvPr>
          <p:cNvSpPr>
            <a:spLocks noGrp="1"/>
          </p:cNvSpPr>
          <p:nvPr>
            <p:ph type="sldNum" sz="quarter" idx="12"/>
          </p:nvPr>
        </p:nvSpPr>
        <p:spPr/>
        <p:txBody>
          <a:bodyPr/>
          <a:lstStyle/>
          <a:p>
            <a:fld id="{26D36BCA-1FF6-41EC-99E6-133D0820EABD}" type="slidenum">
              <a:rPr lang="ru-RU" smtClean="0"/>
              <a:pPr/>
              <a:t>‹#›</a:t>
            </a:fld>
            <a:endParaRPr lang="ru-RU"/>
          </a:p>
        </p:txBody>
      </p:sp>
    </p:spTree>
    <p:extLst>
      <p:ext uri="{BB962C8B-B14F-4D97-AF65-F5344CB8AC3E}">
        <p14:creationId xmlns="" xmlns:p14="http://schemas.microsoft.com/office/powerpoint/2010/main" val="16968585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8FFACF5D-5353-40C5-9F20-80F886EC1869}"/>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 xmlns:a16="http://schemas.microsoft.com/office/drawing/2014/main" id="{219770F2-84A7-4F03-9D9B-8AF56ED611BC}"/>
              </a:ext>
            </a:extLst>
          </p:cNvPr>
          <p:cNvSpPr>
            <a:spLocks noGrp="1"/>
          </p:cNvSpPr>
          <p:nvPr>
            <p:ph type="dt" sz="half" idx="10"/>
          </p:nvPr>
        </p:nvSpPr>
        <p:spPr/>
        <p:txBody>
          <a:bodyPr/>
          <a:lstStyle/>
          <a:p>
            <a:fld id="{66C8F92D-9A85-41D4-BD91-425CA3584597}" type="datetimeFigureOut">
              <a:rPr lang="ru-RU" smtClean="0"/>
              <a:pPr/>
              <a:t>25.11.2024</a:t>
            </a:fld>
            <a:endParaRPr lang="ru-RU"/>
          </a:p>
        </p:txBody>
      </p:sp>
      <p:sp>
        <p:nvSpPr>
          <p:cNvPr id="4" name="Нижний колонтитул 3">
            <a:extLst>
              <a:ext uri="{FF2B5EF4-FFF2-40B4-BE49-F238E27FC236}">
                <a16:creationId xmlns="" xmlns:a16="http://schemas.microsoft.com/office/drawing/2014/main" id="{3E717033-4EDB-4549-8504-41597D14F05E}"/>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 xmlns:a16="http://schemas.microsoft.com/office/drawing/2014/main" id="{C985BCD6-46D9-45BA-B7E1-B4B2A324C753}"/>
              </a:ext>
            </a:extLst>
          </p:cNvPr>
          <p:cNvSpPr>
            <a:spLocks noGrp="1"/>
          </p:cNvSpPr>
          <p:nvPr>
            <p:ph type="sldNum" sz="quarter" idx="12"/>
          </p:nvPr>
        </p:nvSpPr>
        <p:spPr/>
        <p:txBody>
          <a:bodyPr/>
          <a:lstStyle/>
          <a:p>
            <a:fld id="{26D36BCA-1FF6-41EC-99E6-133D0820EABD}" type="slidenum">
              <a:rPr lang="ru-RU" smtClean="0"/>
              <a:pPr/>
              <a:t>‹#›</a:t>
            </a:fld>
            <a:endParaRPr lang="ru-RU"/>
          </a:p>
        </p:txBody>
      </p:sp>
    </p:spTree>
    <p:extLst>
      <p:ext uri="{BB962C8B-B14F-4D97-AF65-F5344CB8AC3E}">
        <p14:creationId xmlns="" xmlns:p14="http://schemas.microsoft.com/office/powerpoint/2010/main" val="42277593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 xmlns:a16="http://schemas.microsoft.com/office/drawing/2014/main" id="{05FB66AF-FEDF-488B-9188-98BB6549851C}"/>
              </a:ext>
            </a:extLst>
          </p:cNvPr>
          <p:cNvSpPr>
            <a:spLocks noGrp="1"/>
          </p:cNvSpPr>
          <p:nvPr>
            <p:ph type="dt" sz="half" idx="10"/>
          </p:nvPr>
        </p:nvSpPr>
        <p:spPr/>
        <p:txBody>
          <a:bodyPr/>
          <a:lstStyle/>
          <a:p>
            <a:fld id="{66C8F92D-9A85-41D4-BD91-425CA3584597}" type="datetimeFigureOut">
              <a:rPr lang="ru-RU" smtClean="0"/>
              <a:pPr/>
              <a:t>25.11.2024</a:t>
            </a:fld>
            <a:endParaRPr lang="ru-RU"/>
          </a:p>
        </p:txBody>
      </p:sp>
      <p:sp>
        <p:nvSpPr>
          <p:cNvPr id="3" name="Нижний колонтитул 2">
            <a:extLst>
              <a:ext uri="{FF2B5EF4-FFF2-40B4-BE49-F238E27FC236}">
                <a16:creationId xmlns="" xmlns:a16="http://schemas.microsoft.com/office/drawing/2014/main" id="{9B38F138-5451-4E3E-9418-5D1B4FF91B6D}"/>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 xmlns:a16="http://schemas.microsoft.com/office/drawing/2014/main" id="{776A7EFD-1D83-40A4-85BF-D628B6E55AE9}"/>
              </a:ext>
            </a:extLst>
          </p:cNvPr>
          <p:cNvSpPr>
            <a:spLocks noGrp="1"/>
          </p:cNvSpPr>
          <p:nvPr>
            <p:ph type="sldNum" sz="quarter" idx="12"/>
          </p:nvPr>
        </p:nvSpPr>
        <p:spPr/>
        <p:txBody>
          <a:bodyPr/>
          <a:lstStyle/>
          <a:p>
            <a:fld id="{26D36BCA-1FF6-41EC-99E6-133D0820EABD}" type="slidenum">
              <a:rPr lang="ru-RU" smtClean="0"/>
              <a:pPr/>
              <a:t>‹#›</a:t>
            </a:fld>
            <a:endParaRPr lang="ru-RU"/>
          </a:p>
        </p:txBody>
      </p:sp>
    </p:spTree>
    <p:extLst>
      <p:ext uri="{BB962C8B-B14F-4D97-AF65-F5344CB8AC3E}">
        <p14:creationId xmlns="" xmlns:p14="http://schemas.microsoft.com/office/powerpoint/2010/main" val="2230751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588F5929-8707-4774-AFC7-F0158D4EE240}"/>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 xmlns:a16="http://schemas.microsoft.com/office/drawing/2014/main" id="{7E1BFABB-1F85-4747-8ADF-339EEBC08C7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 xmlns:a16="http://schemas.microsoft.com/office/drawing/2014/main" id="{B1DEAA40-EB40-49C4-B396-E357DAC361B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 xmlns:a16="http://schemas.microsoft.com/office/drawing/2014/main" id="{E00ABADD-E1B0-421D-9F17-2AE6C2E0699B}"/>
              </a:ext>
            </a:extLst>
          </p:cNvPr>
          <p:cNvSpPr>
            <a:spLocks noGrp="1"/>
          </p:cNvSpPr>
          <p:nvPr>
            <p:ph type="dt" sz="half" idx="10"/>
          </p:nvPr>
        </p:nvSpPr>
        <p:spPr/>
        <p:txBody>
          <a:bodyPr/>
          <a:lstStyle/>
          <a:p>
            <a:fld id="{66C8F92D-9A85-41D4-BD91-425CA3584597}" type="datetimeFigureOut">
              <a:rPr lang="ru-RU" smtClean="0"/>
              <a:pPr/>
              <a:t>25.11.2024</a:t>
            </a:fld>
            <a:endParaRPr lang="ru-RU"/>
          </a:p>
        </p:txBody>
      </p:sp>
      <p:sp>
        <p:nvSpPr>
          <p:cNvPr id="6" name="Нижний колонтитул 5">
            <a:extLst>
              <a:ext uri="{FF2B5EF4-FFF2-40B4-BE49-F238E27FC236}">
                <a16:creationId xmlns="" xmlns:a16="http://schemas.microsoft.com/office/drawing/2014/main" id="{34C656B3-30EC-445F-8DC2-B1E0222A2EBB}"/>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 xmlns:a16="http://schemas.microsoft.com/office/drawing/2014/main" id="{4EE54CA7-F9AA-4722-94BE-62624F8CAA75}"/>
              </a:ext>
            </a:extLst>
          </p:cNvPr>
          <p:cNvSpPr>
            <a:spLocks noGrp="1"/>
          </p:cNvSpPr>
          <p:nvPr>
            <p:ph type="sldNum" sz="quarter" idx="12"/>
          </p:nvPr>
        </p:nvSpPr>
        <p:spPr/>
        <p:txBody>
          <a:bodyPr/>
          <a:lstStyle/>
          <a:p>
            <a:fld id="{26D36BCA-1FF6-41EC-99E6-133D0820EABD}" type="slidenum">
              <a:rPr lang="ru-RU" smtClean="0"/>
              <a:pPr/>
              <a:t>‹#›</a:t>
            </a:fld>
            <a:endParaRPr lang="ru-RU"/>
          </a:p>
        </p:txBody>
      </p:sp>
    </p:spTree>
    <p:extLst>
      <p:ext uri="{BB962C8B-B14F-4D97-AF65-F5344CB8AC3E}">
        <p14:creationId xmlns="" xmlns:p14="http://schemas.microsoft.com/office/powerpoint/2010/main" val="2217068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88E6942D-7E4B-442D-BA71-1B40AB292316}"/>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 xmlns:a16="http://schemas.microsoft.com/office/drawing/2014/main" id="{B7D6DCAF-8FEA-4434-83EA-79773613841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 xmlns:a16="http://schemas.microsoft.com/office/drawing/2014/main" id="{5714E430-2390-435F-8F15-DA44DB9D2F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 xmlns:a16="http://schemas.microsoft.com/office/drawing/2014/main" id="{5A0BF588-4B37-49C0-B9C9-8790778C9D10}"/>
              </a:ext>
            </a:extLst>
          </p:cNvPr>
          <p:cNvSpPr>
            <a:spLocks noGrp="1"/>
          </p:cNvSpPr>
          <p:nvPr>
            <p:ph type="dt" sz="half" idx="10"/>
          </p:nvPr>
        </p:nvSpPr>
        <p:spPr/>
        <p:txBody>
          <a:bodyPr/>
          <a:lstStyle/>
          <a:p>
            <a:fld id="{66C8F92D-9A85-41D4-BD91-425CA3584597}" type="datetimeFigureOut">
              <a:rPr lang="ru-RU" smtClean="0"/>
              <a:pPr/>
              <a:t>25.11.2024</a:t>
            </a:fld>
            <a:endParaRPr lang="ru-RU"/>
          </a:p>
        </p:txBody>
      </p:sp>
      <p:sp>
        <p:nvSpPr>
          <p:cNvPr id="6" name="Нижний колонтитул 5">
            <a:extLst>
              <a:ext uri="{FF2B5EF4-FFF2-40B4-BE49-F238E27FC236}">
                <a16:creationId xmlns="" xmlns:a16="http://schemas.microsoft.com/office/drawing/2014/main" id="{88175C5A-AC07-48C8-AF12-32752D214CF1}"/>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 xmlns:a16="http://schemas.microsoft.com/office/drawing/2014/main" id="{E342960C-62B8-49EC-86C0-0263F7424493}"/>
              </a:ext>
            </a:extLst>
          </p:cNvPr>
          <p:cNvSpPr>
            <a:spLocks noGrp="1"/>
          </p:cNvSpPr>
          <p:nvPr>
            <p:ph type="sldNum" sz="quarter" idx="12"/>
          </p:nvPr>
        </p:nvSpPr>
        <p:spPr/>
        <p:txBody>
          <a:bodyPr/>
          <a:lstStyle/>
          <a:p>
            <a:fld id="{26D36BCA-1FF6-41EC-99E6-133D0820EABD}" type="slidenum">
              <a:rPr lang="ru-RU" smtClean="0"/>
              <a:pPr/>
              <a:t>‹#›</a:t>
            </a:fld>
            <a:endParaRPr lang="ru-RU"/>
          </a:p>
        </p:txBody>
      </p:sp>
    </p:spTree>
    <p:extLst>
      <p:ext uri="{BB962C8B-B14F-4D97-AF65-F5344CB8AC3E}">
        <p14:creationId xmlns="" xmlns:p14="http://schemas.microsoft.com/office/powerpoint/2010/main" val="30671478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313AA3E7-B17E-45F1-9921-8ED4D149F12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 xmlns:a16="http://schemas.microsoft.com/office/drawing/2014/main" id="{6EC17443-2F84-4835-9B0C-6B79A56D623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 xmlns:a16="http://schemas.microsoft.com/office/drawing/2014/main" id="{8EDD2F5D-BC6B-4AE1-B1B5-54082C4BE8A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C8F92D-9A85-41D4-BD91-425CA3584597}" type="datetimeFigureOut">
              <a:rPr lang="ru-RU" smtClean="0"/>
              <a:pPr/>
              <a:t>25.11.2024</a:t>
            </a:fld>
            <a:endParaRPr lang="ru-RU"/>
          </a:p>
        </p:txBody>
      </p:sp>
      <p:sp>
        <p:nvSpPr>
          <p:cNvPr id="5" name="Нижний колонтитул 4">
            <a:extLst>
              <a:ext uri="{FF2B5EF4-FFF2-40B4-BE49-F238E27FC236}">
                <a16:creationId xmlns="" xmlns:a16="http://schemas.microsoft.com/office/drawing/2014/main" id="{09D60119-8FF6-494C-B34D-A11DE347586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 xmlns:a16="http://schemas.microsoft.com/office/drawing/2014/main" id="{7D2DE810-D613-4F80-96AC-809F714AB1B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D36BCA-1FF6-41EC-99E6-133D0820EABD}" type="slidenum">
              <a:rPr lang="ru-RU" smtClean="0"/>
              <a:pPr/>
              <a:t>‹#›</a:t>
            </a:fld>
            <a:endParaRPr lang="ru-RU"/>
          </a:p>
        </p:txBody>
      </p:sp>
    </p:spTree>
    <p:extLst>
      <p:ext uri="{BB962C8B-B14F-4D97-AF65-F5344CB8AC3E}">
        <p14:creationId xmlns="" xmlns:p14="http://schemas.microsoft.com/office/powerpoint/2010/main" val="40275306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CD2E330C-6F4D-4D66-A292-745090D78E13}"/>
              </a:ext>
            </a:extLst>
          </p:cNvPr>
          <p:cNvSpPr>
            <a:spLocks noGrp="1"/>
          </p:cNvSpPr>
          <p:nvPr>
            <p:ph type="ctrTitle"/>
          </p:nvPr>
        </p:nvSpPr>
        <p:spPr>
          <a:xfrm>
            <a:off x="1542197" y="491322"/>
            <a:ext cx="8993876" cy="1528548"/>
          </a:xfrm>
        </p:spPr>
        <p:txBody>
          <a:bodyPr>
            <a:normAutofit fontScale="90000"/>
          </a:bodyPr>
          <a:lstStyle/>
          <a:p>
            <a:r>
              <a:rPr lang="ru-RU" b="1" dirty="0"/>
              <a:t> </a:t>
            </a:r>
            <a:r>
              <a:rPr lang="ru-RU" sz="3600" b="1" dirty="0"/>
              <a:t>«</a:t>
            </a:r>
            <a:r>
              <a:rPr lang="ru-RU" sz="3600" b="1" dirty="0" smtClean="0"/>
              <a:t>Учимся </a:t>
            </a:r>
            <a:r>
              <a:rPr lang="ru-RU" sz="3600" b="1" dirty="0"/>
              <a:t>слушать</a:t>
            </a:r>
            <a:r>
              <a:rPr lang="ru-RU" sz="3600" i="1" dirty="0"/>
              <a:t> </a:t>
            </a:r>
            <a:r>
              <a:rPr lang="ru-RU" sz="3600" b="1" dirty="0"/>
              <a:t>музыку дома»</a:t>
            </a:r>
            <a:r>
              <a:rPr lang="ru-RU" sz="3600" dirty="0"/>
              <a:t> </a:t>
            </a:r>
            <a:r>
              <a:rPr lang="ru-RU" sz="3600" dirty="0" smtClean="0"/>
              <a:t/>
            </a:r>
            <a:br>
              <a:rPr lang="ru-RU" sz="3600" dirty="0" smtClean="0"/>
            </a:br>
            <a:r>
              <a:rPr lang="ru-RU" sz="3600" b="1" dirty="0" smtClean="0"/>
              <a:t>подготовил: музыкальный  руководитель </a:t>
            </a:r>
            <a:br>
              <a:rPr lang="ru-RU" sz="3600" b="1" dirty="0" smtClean="0"/>
            </a:br>
            <a:r>
              <a:rPr lang="ru-RU" sz="3600" b="1" dirty="0" smtClean="0"/>
              <a:t>Жданова П.М.</a:t>
            </a:r>
            <a:endParaRPr lang="ru-RU" sz="3600" b="1" dirty="0">
              <a:latin typeface="Times New Roman" panose="02020603050405020304" pitchFamily="18" charset="0"/>
              <a:cs typeface="Times New Roman" panose="02020603050405020304" pitchFamily="18" charset="0"/>
            </a:endParaRPr>
          </a:p>
        </p:txBody>
      </p:sp>
      <p:sp>
        <p:nvSpPr>
          <p:cNvPr id="3" name="Подзаголовок 2">
            <a:extLst>
              <a:ext uri="{FF2B5EF4-FFF2-40B4-BE49-F238E27FC236}">
                <a16:creationId xmlns="" xmlns:a16="http://schemas.microsoft.com/office/drawing/2014/main" id="{4DE9AA6D-EF80-4336-8C63-A4FFA2F7EA0E}"/>
              </a:ext>
            </a:extLst>
          </p:cNvPr>
          <p:cNvSpPr>
            <a:spLocks noGrp="1"/>
          </p:cNvSpPr>
          <p:nvPr>
            <p:ph type="subTitle" idx="1"/>
          </p:nvPr>
        </p:nvSpPr>
        <p:spPr>
          <a:xfrm>
            <a:off x="2339326" y="4604167"/>
            <a:ext cx="6550927" cy="380712"/>
          </a:xfrm>
        </p:spPr>
        <p:txBody>
          <a:bodyPr>
            <a:normAutofit fontScale="92500" lnSpcReduction="10000"/>
          </a:bodyPr>
          <a:lstStyle/>
          <a:p>
            <a:endParaRPr lang="ru-RU" dirty="0"/>
          </a:p>
        </p:txBody>
      </p:sp>
      <p:pic>
        <p:nvPicPr>
          <p:cNvPr id="1026" name="Picture 2">
            <a:extLst>
              <a:ext uri="{FF2B5EF4-FFF2-40B4-BE49-F238E27FC236}">
                <a16:creationId xmlns="" xmlns:a16="http://schemas.microsoft.com/office/drawing/2014/main" id="{768DF715-EFE0-4463-BD45-45AB9A168859}"/>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067477" y="2019870"/>
            <a:ext cx="10138031" cy="4406271"/>
          </a:xfrm>
          <a:prstGeom prst="rect">
            <a:avLst/>
          </a:prstGeom>
          <a:noFill/>
          <a:extLst>
            <a:ext uri="{909E8E84-426E-40DD-AFC4-6F175D3DCCD1}">
              <a14:hiddenFill xmlns="" xmlns:a14="http://schemas.microsoft.com/office/drawing/2010/main">
                <a:solidFill>
                  <a:srgbClr val="FFFFFF"/>
                </a:solidFill>
              </a14:hiddenFill>
            </a:ext>
          </a:extLst>
        </p:spPr>
      </p:pic>
      <p:sp>
        <p:nvSpPr>
          <p:cNvPr id="5" name="TextBox 4"/>
          <p:cNvSpPr txBox="1"/>
          <p:nvPr/>
        </p:nvSpPr>
        <p:spPr>
          <a:xfrm>
            <a:off x="3967664" y="162513"/>
            <a:ext cx="4182363" cy="369332"/>
          </a:xfrm>
          <a:prstGeom prst="rect">
            <a:avLst/>
          </a:prstGeom>
          <a:noFill/>
        </p:spPr>
        <p:txBody>
          <a:bodyPr wrap="none" rtlCol="0">
            <a:spAutoFit/>
          </a:bodyPr>
          <a:lstStyle/>
          <a:p>
            <a:r>
              <a:rPr lang="ru-RU" dirty="0" smtClean="0"/>
              <a:t>МДОУ </a:t>
            </a:r>
            <a:r>
              <a:rPr lang="ru-RU" dirty="0" err="1" smtClean="0"/>
              <a:t>д</a:t>
            </a:r>
            <a:r>
              <a:rPr lang="ru-RU" dirty="0" smtClean="0"/>
              <a:t>/с комбинированного вида №17</a:t>
            </a:r>
            <a:endParaRPr lang="ru-RU" dirty="0"/>
          </a:p>
        </p:txBody>
      </p:sp>
    </p:spTree>
    <p:extLst>
      <p:ext uri="{BB962C8B-B14F-4D97-AF65-F5344CB8AC3E}">
        <p14:creationId xmlns="" xmlns:p14="http://schemas.microsoft.com/office/powerpoint/2010/main" val="26544100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227F41BF-460E-4A23-B9FA-7E187F60B6D3}"/>
              </a:ext>
            </a:extLst>
          </p:cNvPr>
          <p:cNvSpPr>
            <a:spLocks noGrp="1"/>
          </p:cNvSpPr>
          <p:nvPr>
            <p:ph type="title"/>
          </p:nvPr>
        </p:nvSpPr>
        <p:spPr>
          <a:xfrm>
            <a:off x="272955" y="272956"/>
            <a:ext cx="11518711" cy="1255594"/>
          </a:xfrm>
        </p:spPr>
        <p:txBody>
          <a:bodyPr>
            <a:normAutofit/>
          </a:bodyPr>
          <a:lstStyle/>
          <a:p>
            <a:r>
              <a:rPr lang="ru-RU" sz="2000" b="1" dirty="0">
                <a:latin typeface="Times New Roman" panose="02020603050405020304" pitchFamily="18" charset="0"/>
                <a:cs typeface="Times New Roman" panose="02020603050405020304" pitchFamily="18" charset="0"/>
              </a:rPr>
              <a:t>Таким образом, подведя итоги, можно сказать, что музыку дома слушать очень полезно. Слушание музыки развивает музыкальные способности ребёнка, ребёнок становиться более музыкальным и </a:t>
            </a:r>
            <a:r>
              <a:rPr lang="ru-RU" sz="2000" b="1" dirty="0" err="1">
                <a:latin typeface="Times New Roman" panose="02020603050405020304" pitchFamily="18" charset="0"/>
                <a:cs typeface="Times New Roman" panose="02020603050405020304" pitchFamily="18" charset="0"/>
              </a:rPr>
              <a:t>музыкальноодарённым</a:t>
            </a:r>
            <a:r>
              <a:rPr lang="ru-RU" sz="2000" b="1" dirty="0">
                <a:latin typeface="Times New Roman" panose="02020603050405020304" pitchFamily="18" charset="0"/>
                <a:cs typeface="Times New Roman" panose="02020603050405020304" pitchFamily="18" charset="0"/>
              </a:rPr>
              <a:t>. Слушайте дома музыку с удовольствием!!!</a:t>
            </a:r>
          </a:p>
        </p:txBody>
      </p:sp>
      <p:sp>
        <p:nvSpPr>
          <p:cNvPr id="3" name="Текст 2">
            <a:extLst>
              <a:ext uri="{FF2B5EF4-FFF2-40B4-BE49-F238E27FC236}">
                <a16:creationId xmlns="" xmlns:a16="http://schemas.microsoft.com/office/drawing/2014/main" id="{0205A444-19D1-46CA-B793-57C5A7C141C3}"/>
              </a:ext>
            </a:extLst>
          </p:cNvPr>
          <p:cNvSpPr>
            <a:spLocks noGrp="1"/>
          </p:cNvSpPr>
          <p:nvPr>
            <p:ph type="body" idx="1"/>
          </p:nvPr>
        </p:nvSpPr>
        <p:spPr>
          <a:xfrm>
            <a:off x="2156346" y="5329450"/>
            <a:ext cx="45719" cy="760200"/>
          </a:xfrm>
        </p:spPr>
        <p:txBody>
          <a:bodyPr/>
          <a:lstStyle/>
          <a:p>
            <a:endParaRPr lang="ru-RU" dirty="0"/>
          </a:p>
        </p:txBody>
      </p:sp>
      <p:pic>
        <p:nvPicPr>
          <p:cNvPr id="6146" name="Picture 2">
            <a:extLst>
              <a:ext uri="{FF2B5EF4-FFF2-40B4-BE49-F238E27FC236}">
                <a16:creationId xmlns="" xmlns:a16="http://schemas.microsoft.com/office/drawing/2014/main" id="{05335E73-F360-41C2-9C8E-551AB785423C}"/>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241946" y="1528550"/>
            <a:ext cx="9812741" cy="5213444"/>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8626182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 xmlns:a16="http://schemas.microsoft.com/office/drawing/2014/main" id="{F87DF3D6-A604-4205-AC39-B287966A9ED5}"/>
              </a:ext>
            </a:extLst>
          </p:cNvPr>
          <p:cNvSpPr/>
          <p:nvPr/>
        </p:nvSpPr>
        <p:spPr>
          <a:xfrm>
            <a:off x="313900" y="559559"/>
            <a:ext cx="11586948" cy="1477328"/>
          </a:xfrm>
          <a:prstGeom prst="rect">
            <a:avLst/>
          </a:prstGeom>
        </p:spPr>
        <p:txBody>
          <a:bodyPr wrap="square">
            <a:spAutoFit/>
          </a:bodyPr>
          <a:lstStyle/>
          <a:p>
            <a:pPr>
              <a:spcAft>
                <a:spcPts val="0"/>
              </a:spcAft>
            </a:pPr>
            <a:r>
              <a:rPr lang="ru-RU" b="1" dirty="0">
                <a:solidFill>
                  <a:srgbClr val="000000"/>
                </a:solidFill>
                <a:ea typeface="Times New Roman" panose="02020603050405020304" pitchFamily="18" charset="0"/>
              </a:rPr>
              <a:t>Музыка в семье может использоваться как в виде занятий, с детьми так и в более свободных формах - как развлечение, самостоятельное музицирование детей, она может звучать и фоном для другой деятельности. В занятиях с детьми роль взрослого (родителей или педагога) активна - это совместное слушание музыки, совместное музицирование (пение, игра на музыкальных инструментах, музыкально - ритмические движения, игры с музыкой). </a:t>
            </a:r>
            <a:r>
              <a:rPr lang="ru-RU" dirty="0">
                <a:solidFill>
                  <a:srgbClr val="000000"/>
                </a:solidFill>
                <a:latin typeface="Times New Roman" panose="02020603050405020304" pitchFamily="18" charset="0"/>
                <a:ea typeface="Times New Roman" panose="02020603050405020304" pitchFamily="18" charset="0"/>
              </a:rPr>
              <a:t>                                                     </a:t>
            </a:r>
            <a:endParaRPr lang="ru-RU" sz="1600" dirty="0">
              <a:effectLst/>
              <a:latin typeface="Times New Roman" panose="02020603050405020304" pitchFamily="18" charset="0"/>
              <a:ea typeface="Times New Roman" panose="02020603050405020304" pitchFamily="18" charset="0"/>
            </a:endParaRPr>
          </a:p>
        </p:txBody>
      </p:sp>
      <p:pic>
        <p:nvPicPr>
          <p:cNvPr id="2050" name="Picture 2">
            <a:extLst>
              <a:ext uri="{FF2B5EF4-FFF2-40B4-BE49-F238E27FC236}">
                <a16:creationId xmlns="" xmlns:a16="http://schemas.microsoft.com/office/drawing/2014/main" id="{92DDC21B-65E0-4117-BC50-7B99F5AF17A2}"/>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460310" y="1801503"/>
            <a:ext cx="9544666" cy="4769227"/>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5560643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8973587" y="4453792"/>
            <a:ext cx="3218413" cy="2404208"/>
          </a:xfrm>
          <a:prstGeom prst="rect">
            <a:avLst/>
          </a:prstGeom>
          <a:noFill/>
          <a:ln w="9525">
            <a:noFill/>
            <a:miter lim="800000"/>
            <a:headEnd/>
            <a:tailEnd/>
          </a:ln>
          <a:effectLst/>
        </p:spPr>
      </p:pic>
      <p:pic>
        <p:nvPicPr>
          <p:cNvPr id="1027" name="Picture 3" descr="C:\Users\rost\Desktop\sobaka-color.jpg"/>
          <p:cNvPicPr>
            <a:picLocks noChangeAspect="1" noChangeArrowheads="1"/>
          </p:cNvPicPr>
          <p:nvPr/>
        </p:nvPicPr>
        <p:blipFill>
          <a:blip r:embed="rId3" cstate="print"/>
          <a:srcRect/>
          <a:stretch>
            <a:fillRect/>
          </a:stretch>
        </p:blipFill>
        <p:spPr bwMode="auto">
          <a:xfrm>
            <a:off x="0" y="3447142"/>
            <a:ext cx="3410857" cy="3410857"/>
          </a:xfrm>
          <a:prstGeom prst="rect">
            <a:avLst/>
          </a:prstGeom>
          <a:noFill/>
        </p:spPr>
      </p:pic>
      <p:pic>
        <p:nvPicPr>
          <p:cNvPr id="1028" name="Picture 4" descr="C:\Users\rost\Desktop\395c58c104dc174cff481ef2c4b9569f.jpg"/>
          <p:cNvPicPr>
            <a:picLocks noChangeAspect="1" noChangeArrowheads="1"/>
          </p:cNvPicPr>
          <p:nvPr/>
        </p:nvPicPr>
        <p:blipFill>
          <a:blip r:embed="rId4" cstate="print"/>
          <a:srcRect/>
          <a:stretch>
            <a:fillRect/>
          </a:stretch>
        </p:blipFill>
        <p:spPr bwMode="auto">
          <a:xfrm>
            <a:off x="8454683" y="-1"/>
            <a:ext cx="2088393" cy="3207433"/>
          </a:xfrm>
          <a:prstGeom prst="rect">
            <a:avLst/>
          </a:prstGeom>
          <a:noFill/>
        </p:spPr>
      </p:pic>
      <p:pic>
        <p:nvPicPr>
          <p:cNvPr id="1029" name="Picture 5" descr="C:\Users\rost\Desktop\9637eeeac9ae25f3d71a2659ad35aa4d.jpg"/>
          <p:cNvPicPr>
            <a:picLocks noChangeAspect="1" noChangeArrowheads="1"/>
          </p:cNvPicPr>
          <p:nvPr/>
        </p:nvPicPr>
        <p:blipFill>
          <a:blip r:embed="rId5" cstate="print"/>
          <a:srcRect/>
          <a:stretch>
            <a:fillRect/>
          </a:stretch>
        </p:blipFill>
        <p:spPr bwMode="auto">
          <a:xfrm>
            <a:off x="4066628" y="2547799"/>
            <a:ext cx="3791630" cy="4310201"/>
          </a:xfrm>
          <a:prstGeom prst="rect">
            <a:avLst/>
          </a:prstGeom>
          <a:noFill/>
        </p:spPr>
      </p:pic>
      <p:pic>
        <p:nvPicPr>
          <p:cNvPr id="1030" name="Picture 6" descr="C:\Users\rost\Desktop\1697246314_flomaster-top-p-mish-detskii-risunok-vkontakte-4.jpg"/>
          <p:cNvPicPr>
            <a:picLocks noChangeAspect="1" noChangeArrowheads="1"/>
          </p:cNvPicPr>
          <p:nvPr/>
        </p:nvPicPr>
        <p:blipFill>
          <a:blip r:embed="rId6" cstate="print"/>
          <a:srcRect/>
          <a:stretch>
            <a:fillRect/>
          </a:stretch>
        </p:blipFill>
        <p:spPr bwMode="auto">
          <a:xfrm>
            <a:off x="1456968" y="0"/>
            <a:ext cx="2566392" cy="3459541"/>
          </a:xfrm>
          <a:prstGeom prst="rect">
            <a:avLst/>
          </a:prstGeom>
          <a:noFill/>
        </p:spPr>
      </p:pic>
      <p:sp>
        <p:nvSpPr>
          <p:cNvPr id="7" name="TextBox 6"/>
          <p:cNvSpPr txBox="1"/>
          <p:nvPr/>
        </p:nvSpPr>
        <p:spPr>
          <a:xfrm>
            <a:off x="3910818" y="787790"/>
            <a:ext cx="4409513" cy="1661993"/>
          </a:xfrm>
          <a:prstGeom prst="rect">
            <a:avLst/>
          </a:prstGeom>
          <a:noFill/>
        </p:spPr>
        <p:txBody>
          <a:bodyPr wrap="square" rtlCol="0">
            <a:spAutoFit/>
          </a:bodyPr>
          <a:lstStyle/>
          <a:p>
            <a:r>
              <a:rPr lang="ru-RU" sz="2800" b="1" dirty="0" smtClean="0"/>
              <a:t>Игры для развития слуха и ритма.</a:t>
            </a:r>
            <a:endParaRPr lang="ru-RU" sz="2800" dirty="0" smtClean="0"/>
          </a:p>
          <a:p>
            <a:r>
              <a:rPr lang="ru-RU" sz="2800" b="1" dirty="0" smtClean="0"/>
              <a:t>«Повтори за мной».  </a:t>
            </a:r>
            <a:endParaRPr lang="ru-RU" sz="2800" dirty="0" smtClean="0"/>
          </a:p>
          <a:p>
            <a:endParaRPr lang="ru-RU" dirty="0"/>
          </a:p>
        </p:txBody>
      </p:sp>
      <p:sp>
        <p:nvSpPr>
          <p:cNvPr id="9217" name="Rectangle 1"/>
          <p:cNvSpPr>
            <a:spLocks noChangeArrowheads="1"/>
          </p:cNvSpPr>
          <p:nvPr/>
        </p:nvSpPr>
        <p:spPr bwMode="auto">
          <a:xfrm>
            <a:off x="0" y="0"/>
            <a:ext cx="328628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Тоненько «пи-пи-пи» - мышка.</a:t>
            </a:r>
            <a:endParaRPr kumimoji="0" lang="ru-RU" b="1" i="0" u="none" strike="noStrike" cap="none" normalizeH="0" baseline="0" dirty="0" smtClean="0">
              <a:ln>
                <a:noFill/>
              </a:ln>
              <a:solidFill>
                <a:schemeClr val="tx1"/>
              </a:solidFill>
              <a:effectLst/>
              <a:latin typeface="Arial" pitchFamily="34" charset="0"/>
              <a:cs typeface="Arial" pitchFamily="34" charset="0"/>
            </a:endParaRPr>
          </a:p>
        </p:txBody>
      </p:sp>
      <p:sp>
        <p:nvSpPr>
          <p:cNvPr id="10" name="TextBox 9"/>
          <p:cNvSpPr txBox="1"/>
          <p:nvPr/>
        </p:nvSpPr>
        <p:spPr>
          <a:xfrm>
            <a:off x="6668086" y="3910819"/>
            <a:ext cx="2321170" cy="1477328"/>
          </a:xfrm>
          <a:prstGeom prst="rect">
            <a:avLst/>
          </a:prstGeom>
          <a:noFill/>
        </p:spPr>
        <p:txBody>
          <a:bodyPr wrap="square" rtlCol="0">
            <a:spAutoFit/>
          </a:bodyPr>
          <a:lstStyle/>
          <a:p>
            <a:r>
              <a:rPr lang="ru-RU" b="1" dirty="0" smtClean="0"/>
              <a:t> «Мяу» - игриво, сначала понижая, а потом повышая интонацию.</a:t>
            </a:r>
            <a:endParaRPr lang="ru-RU" b="1" dirty="0"/>
          </a:p>
        </p:txBody>
      </p:sp>
      <p:sp>
        <p:nvSpPr>
          <p:cNvPr id="11" name="Прямоугольник 10"/>
          <p:cNvSpPr/>
          <p:nvPr/>
        </p:nvSpPr>
        <p:spPr>
          <a:xfrm>
            <a:off x="0" y="3173995"/>
            <a:ext cx="3684855" cy="400110"/>
          </a:xfrm>
          <a:prstGeom prst="rect">
            <a:avLst/>
          </a:prstGeom>
        </p:spPr>
        <p:txBody>
          <a:bodyPr wrap="none">
            <a:spAutoFit/>
          </a:bodyPr>
          <a:lstStyle/>
          <a:p>
            <a:r>
              <a:rPr lang="ru-RU" sz="2000" b="1" dirty="0" smtClean="0"/>
              <a:t>Отрывисто, громко -  «гав-гав».</a:t>
            </a:r>
            <a:endParaRPr lang="ru-RU" sz="2000" b="1" dirty="0"/>
          </a:p>
        </p:txBody>
      </p:sp>
      <p:sp>
        <p:nvSpPr>
          <p:cNvPr id="13" name="TextBox 12"/>
          <p:cNvSpPr txBox="1"/>
          <p:nvPr/>
        </p:nvSpPr>
        <p:spPr>
          <a:xfrm>
            <a:off x="10367891" y="886265"/>
            <a:ext cx="1824110" cy="1477328"/>
          </a:xfrm>
          <a:prstGeom prst="rect">
            <a:avLst/>
          </a:prstGeom>
          <a:noFill/>
        </p:spPr>
        <p:txBody>
          <a:bodyPr wrap="square" rtlCol="0">
            <a:spAutoFit/>
          </a:bodyPr>
          <a:lstStyle/>
          <a:p>
            <a:r>
              <a:rPr lang="ru-RU" b="1" dirty="0" smtClean="0"/>
              <a:t>«Га-га-га» - каждый слог на новом звуке (уже маленький мотив!). </a:t>
            </a:r>
            <a:endParaRPr lang="ru-RU" b="1" dirty="0"/>
          </a:p>
        </p:txBody>
      </p:sp>
      <p:sp>
        <p:nvSpPr>
          <p:cNvPr id="14" name="TextBox 13"/>
          <p:cNvSpPr txBox="1"/>
          <p:nvPr/>
        </p:nvSpPr>
        <p:spPr>
          <a:xfrm>
            <a:off x="8829822" y="2765529"/>
            <a:ext cx="3362178" cy="1754326"/>
          </a:xfrm>
          <a:prstGeom prst="rect">
            <a:avLst/>
          </a:prstGeom>
          <a:noFill/>
        </p:spPr>
        <p:txBody>
          <a:bodyPr wrap="square" rtlCol="0">
            <a:spAutoFit/>
          </a:bodyPr>
          <a:lstStyle/>
          <a:p>
            <a:r>
              <a:rPr lang="ru-RU" b="1" dirty="0" smtClean="0"/>
              <a:t>Малышам постарше напомните о прогулке в лесу, позовите друг друга: «Ау!». Меняйте интонацию - то низкий голос, то высокий, протяжно или коротко. </a:t>
            </a:r>
            <a:endParaRPr lang="ru-RU"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rost\Desktop\6e3f0c7b-f3d3-5e91-a829-2ad4053f67f0.jpg"/>
          <p:cNvPicPr>
            <a:picLocks noChangeAspect="1" noChangeArrowheads="1"/>
          </p:cNvPicPr>
          <p:nvPr/>
        </p:nvPicPr>
        <p:blipFill>
          <a:blip r:embed="rId2" cstate="print"/>
          <a:srcRect/>
          <a:stretch>
            <a:fillRect/>
          </a:stretch>
        </p:blipFill>
        <p:spPr bwMode="auto">
          <a:xfrm>
            <a:off x="0" y="0"/>
            <a:ext cx="12192000" cy="6860032"/>
          </a:xfrm>
          <a:prstGeom prst="rect">
            <a:avLst/>
          </a:prstGeom>
          <a:noFill/>
        </p:spPr>
      </p:pic>
      <p:sp>
        <p:nvSpPr>
          <p:cNvPr id="3" name="TextBox 2"/>
          <p:cNvSpPr txBox="1"/>
          <p:nvPr/>
        </p:nvSpPr>
        <p:spPr>
          <a:xfrm>
            <a:off x="4403187" y="464234"/>
            <a:ext cx="4421403" cy="830997"/>
          </a:xfrm>
          <a:prstGeom prst="rect">
            <a:avLst/>
          </a:prstGeom>
          <a:noFill/>
        </p:spPr>
        <p:txBody>
          <a:bodyPr wrap="none" rtlCol="0">
            <a:spAutoFit/>
          </a:bodyPr>
          <a:lstStyle/>
          <a:p>
            <a:r>
              <a:rPr lang="ru-RU" sz="4800" b="1" dirty="0" smtClean="0"/>
              <a:t>Игра «Оркестр»</a:t>
            </a:r>
            <a:endParaRPr lang="ru-RU" sz="4800"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0" y="0"/>
            <a:ext cx="8012193"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3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Пальчиковая игра «Пчела» </a:t>
            </a:r>
            <a:r>
              <a:rPr kumimoji="0" lang="ru-RU" sz="3600" b="1"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Н.Нищевой</a:t>
            </a:r>
            <a:endParaRPr kumimoji="0" lang="ru-RU" sz="3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146" name="Picture 2" descr="C:\Users\rost\Desktop\137812_pchelka_13.jpg"/>
          <p:cNvPicPr>
            <a:picLocks noChangeAspect="1" noChangeArrowheads="1"/>
          </p:cNvPicPr>
          <p:nvPr/>
        </p:nvPicPr>
        <p:blipFill>
          <a:blip r:embed="rId2" cstate="print"/>
          <a:srcRect/>
          <a:stretch>
            <a:fillRect/>
          </a:stretch>
        </p:blipFill>
        <p:spPr bwMode="auto">
          <a:xfrm>
            <a:off x="2715065" y="886265"/>
            <a:ext cx="6268718" cy="5971735"/>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 xmlns:a16="http://schemas.microsoft.com/office/drawing/2014/main" id="{71ACEAC8-8898-4732-B8CA-6FC933F75B5A}"/>
              </a:ext>
            </a:extLst>
          </p:cNvPr>
          <p:cNvSpPr/>
          <p:nvPr/>
        </p:nvSpPr>
        <p:spPr>
          <a:xfrm>
            <a:off x="532263" y="423082"/>
            <a:ext cx="11109277" cy="1200329"/>
          </a:xfrm>
          <a:prstGeom prst="rect">
            <a:avLst/>
          </a:prstGeom>
        </p:spPr>
        <p:txBody>
          <a:bodyPr wrap="square">
            <a:spAutoFit/>
          </a:bodyPr>
          <a:lstStyle/>
          <a:p>
            <a:pPr>
              <a:spcAft>
                <a:spcPts val="0"/>
              </a:spcAft>
            </a:pPr>
            <a:r>
              <a:rPr lang="ru-RU" dirty="0">
                <a:solidFill>
                  <a:srgbClr val="000000"/>
                </a:solidFill>
                <a:latin typeface="Times New Roman" panose="02020603050405020304" pitchFamily="18" charset="0"/>
                <a:ea typeface="Times New Roman" panose="02020603050405020304" pitchFamily="18" charset="0"/>
              </a:rPr>
              <a:t> </a:t>
            </a:r>
            <a:r>
              <a:rPr lang="ru-RU" b="1" dirty="0">
                <a:solidFill>
                  <a:srgbClr val="000000"/>
                </a:solidFill>
                <a:latin typeface="Times New Roman" panose="02020603050405020304" pitchFamily="18" charset="0"/>
                <a:ea typeface="Times New Roman" panose="02020603050405020304" pitchFamily="18" charset="0"/>
              </a:rPr>
              <a:t>  К менее активным формам руководства взрослого относятся слушание грамзаписей музыкальных сказок, музыки к мультфильмам, самостоятельное музицирование детей. Взрослый может вмешиваться в эту деятельность, лишь чтобы помочь ребенку перевернуть пластинку, подобрать мелодию и т. д. Ребенок должен чувствовать, что ему всегда окажут поддержку, уделят внимание</a:t>
            </a:r>
            <a:r>
              <a:rPr lang="ru-RU" dirty="0">
                <a:solidFill>
                  <a:srgbClr val="000000"/>
                </a:solidFill>
                <a:latin typeface="Times New Roman" panose="02020603050405020304" pitchFamily="18" charset="0"/>
                <a:ea typeface="Times New Roman" panose="02020603050405020304" pitchFamily="18" charset="0"/>
              </a:rPr>
              <a:t>.</a:t>
            </a:r>
            <a:endParaRPr lang="ru-RU" sz="1600" dirty="0">
              <a:effectLst/>
              <a:latin typeface="Times New Roman" panose="02020603050405020304" pitchFamily="18" charset="0"/>
              <a:ea typeface="Times New Roman" panose="02020603050405020304" pitchFamily="18" charset="0"/>
            </a:endParaRPr>
          </a:p>
        </p:txBody>
      </p:sp>
      <p:pic>
        <p:nvPicPr>
          <p:cNvPr id="3074" name="Picture 2">
            <a:extLst>
              <a:ext uri="{FF2B5EF4-FFF2-40B4-BE49-F238E27FC236}">
                <a16:creationId xmlns="" xmlns:a16="http://schemas.microsoft.com/office/drawing/2014/main" id="{06BDA518-16B0-40E5-9318-261E00943011}"/>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955343" y="1623411"/>
            <a:ext cx="10140287" cy="507763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6285399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 xmlns:a16="http://schemas.microsoft.com/office/drawing/2014/main" id="{296CBFE9-FB09-430E-843E-491B43C5C595}"/>
              </a:ext>
            </a:extLst>
          </p:cNvPr>
          <p:cNvSpPr/>
          <p:nvPr/>
        </p:nvSpPr>
        <p:spPr>
          <a:xfrm>
            <a:off x="150125" y="136478"/>
            <a:ext cx="11900848" cy="1754326"/>
          </a:xfrm>
          <a:prstGeom prst="rect">
            <a:avLst/>
          </a:prstGeom>
        </p:spPr>
        <p:txBody>
          <a:bodyPr wrap="square">
            <a:spAutoFit/>
          </a:bodyPr>
          <a:lstStyle/>
          <a:p>
            <a:pPr>
              <a:spcAft>
                <a:spcPts val="0"/>
              </a:spcAft>
            </a:pPr>
            <a:r>
              <a:rPr lang="ru-RU" b="1" dirty="0">
                <a:solidFill>
                  <a:srgbClr val="000000"/>
                </a:solidFill>
                <a:latin typeface="Times New Roman" panose="02020603050405020304" pitchFamily="18" charset="0"/>
                <a:ea typeface="Times New Roman" panose="02020603050405020304" pitchFamily="18" charset="0"/>
              </a:rPr>
              <a:t>Более свободная форма музыкальной деятельности - слушание музыки одновременно с другой деятельностью (тихими играми, рисованием). Восприятие музыки в таком случае может быть фрагментарным. Музыка звучит фоном для других занятий. Но и такое восприятие, свободное, не сопровождающееся беседой, полезно для развития и обогащения музыкальных впечатлений дошкольников, накопления слухового опыта. Рекомендуется использовать такое слушание музыки и с маленькими детьми, чтобы они привыкали к интонациям различной по стилям музыки.</a:t>
            </a:r>
            <a:endParaRPr lang="ru-RU" sz="1600" b="1" dirty="0">
              <a:effectLst/>
              <a:latin typeface="Times New Roman" panose="02020603050405020304" pitchFamily="18" charset="0"/>
              <a:ea typeface="Times New Roman" panose="02020603050405020304" pitchFamily="18" charset="0"/>
            </a:endParaRPr>
          </a:p>
        </p:txBody>
      </p:sp>
      <p:pic>
        <p:nvPicPr>
          <p:cNvPr id="4098" name="Picture 2">
            <a:extLst>
              <a:ext uri="{FF2B5EF4-FFF2-40B4-BE49-F238E27FC236}">
                <a16:creationId xmlns="" xmlns:a16="http://schemas.microsoft.com/office/drawing/2014/main" id="{FDE25E6B-3216-4D29-B165-F8D6DC41675E}"/>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838735" y="1514900"/>
            <a:ext cx="6237026" cy="520662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0448151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 xmlns:a16="http://schemas.microsoft.com/office/drawing/2014/main" id="{C2B6ED94-2352-4DC4-B1AA-6C18B8BCB4A9}"/>
              </a:ext>
            </a:extLst>
          </p:cNvPr>
          <p:cNvSpPr/>
          <p:nvPr/>
        </p:nvSpPr>
        <p:spPr>
          <a:xfrm>
            <a:off x="204716" y="1"/>
            <a:ext cx="11987284" cy="1938992"/>
          </a:xfrm>
          <a:prstGeom prst="rect">
            <a:avLst/>
          </a:prstGeom>
        </p:spPr>
        <p:txBody>
          <a:bodyPr wrap="square">
            <a:spAutoFit/>
          </a:bodyPr>
          <a:lstStyle/>
          <a:p>
            <a:pPr>
              <a:spcAft>
                <a:spcPts val="0"/>
              </a:spcAft>
            </a:pPr>
            <a:r>
              <a:rPr lang="ru-RU" sz="2000" dirty="0">
                <a:solidFill>
                  <a:srgbClr val="000000"/>
                </a:solidFill>
                <a:latin typeface="Times New Roman" panose="02020603050405020304" pitchFamily="18" charset="0"/>
                <a:ea typeface="Times New Roman" panose="02020603050405020304" pitchFamily="18" charset="0"/>
              </a:rPr>
              <a:t>       </a:t>
            </a:r>
            <a:r>
              <a:rPr lang="ru-RU" sz="2000" b="1" dirty="0">
                <a:solidFill>
                  <a:srgbClr val="000000"/>
                </a:solidFill>
                <a:latin typeface="Times New Roman" panose="02020603050405020304" pitchFamily="18" charset="0"/>
                <a:ea typeface="Times New Roman" panose="02020603050405020304" pitchFamily="18" charset="0"/>
              </a:rPr>
              <a:t>Прежде всего, помните о том, что любое музыкальное произведение необходимо слушать, не отвлекаясь ни на что другое. Главное, конечно, хотеть слушать! Нужно очень постараться внимательно следить за тем, что происходит в музыке, от самого начала до самого ее завершения, охватывая слухом звук за звуком, ничего не упуская из виду! Музыка всегда наградит слушателя за это, подарив ему новое чувство, новое настроение, возможно, прежде никогда в жизни не испытанное. Дома можно слушать и вокальную, и инструментальную музыку.</a:t>
            </a:r>
            <a:endParaRPr lang="ru-RU" sz="2000" b="1" dirty="0">
              <a:effectLst/>
              <a:latin typeface="Times New Roman" panose="02020603050405020304" pitchFamily="18" charset="0"/>
              <a:ea typeface="Times New Roman" panose="02020603050405020304" pitchFamily="18" charset="0"/>
            </a:endParaRPr>
          </a:p>
        </p:txBody>
      </p:sp>
      <p:sp>
        <p:nvSpPr>
          <p:cNvPr id="3" name="Прямоугольник 2">
            <a:extLst>
              <a:ext uri="{FF2B5EF4-FFF2-40B4-BE49-F238E27FC236}">
                <a16:creationId xmlns="" xmlns:a16="http://schemas.microsoft.com/office/drawing/2014/main" id="{E9E40117-C741-4267-9283-E6971261F59A}"/>
              </a:ext>
            </a:extLst>
          </p:cNvPr>
          <p:cNvSpPr/>
          <p:nvPr/>
        </p:nvSpPr>
        <p:spPr>
          <a:xfrm>
            <a:off x="204716" y="1938993"/>
            <a:ext cx="11641541" cy="3477875"/>
          </a:xfrm>
          <a:prstGeom prst="rect">
            <a:avLst/>
          </a:prstGeom>
        </p:spPr>
        <p:txBody>
          <a:bodyPr wrap="square">
            <a:spAutoFit/>
          </a:bodyPr>
          <a:lstStyle/>
          <a:p>
            <a:pPr>
              <a:spcAft>
                <a:spcPts val="0"/>
              </a:spcAft>
            </a:pPr>
            <a:r>
              <a:rPr lang="ru-RU" dirty="0">
                <a:solidFill>
                  <a:srgbClr val="000000"/>
                </a:solidFill>
                <a:latin typeface="Times New Roman" panose="02020603050405020304" pitchFamily="18" charset="0"/>
                <a:ea typeface="Times New Roman" panose="02020603050405020304" pitchFamily="18" charset="0"/>
              </a:rPr>
              <a:t>   </a:t>
            </a:r>
            <a:r>
              <a:rPr lang="ru-RU" b="1" dirty="0">
                <a:solidFill>
                  <a:srgbClr val="000000"/>
                </a:solidFill>
                <a:latin typeface="Times New Roman" panose="02020603050405020304" pitchFamily="18" charset="0"/>
                <a:ea typeface="Times New Roman" panose="02020603050405020304" pitchFamily="18" charset="0"/>
              </a:rPr>
              <a:t>    </a:t>
            </a:r>
            <a:r>
              <a:rPr lang="ru-RU" sz="2000" b="1" dirty="0">
                <a:solidFill>
                  <a:srgbClr val="000000"/>
                </a:solidFill>
                <a:latin typeface="Times New Roman" panose="02020603050405020304" pitchFamily="18" charset="0"/>
                <a:ea typeface="Times New Roman" panose="02020603050405020304" pitchFamily="18" charset="0"/>
              </a:rPr>
              <a:t>Конечно, слушать вокальную музыку легче, ведь текст всегда подскажет, о чем хотел сообщить композитор, какими мыслями хотел поделиться. В инструментальной музыке слов нет. Но от этого она не становится менее интересной. Возьмите пластинку с записью известного сочинения П. И. Чайковского «Детский альбом».  Композитор, словно художник кистью, нарисовал музыкальными красками удивительно интересные картинки из жизни ребенка. Здесь и «Игра в лошадки», и «Марш деревянных солдатиков», «Болезнь куклы», «Новая кукла». Здесь вы услышите очень ласковые, мечтательные пьесы «Сладкая греза», «Мама», «Зимнее утро» и много других очаровательных музыкальных зарисовок. В «Детском альбоме» А. Гречанинова каждого может рассмешить музыкальная пьеса «Верхом на лошадке», а «Необычное путешествие», возможно, кого-нибудь даже чуть - чуть напугает. А произведения композитора С. </a:t>
            </a:r>
            <a:r>
              <a:rPr lang="ru-RU" sz="2000" b="1" dirty="0" err="1">
                <a:solidFill>
                  <a:srgbClr val="000000"/>
                </a:solidFill>
                <a:latin typeface="Times New Roman" panose="02020603050405020304" pitchFamily="18" charset="0"/>
                <a:ea typeface="Times New Roman" panose="02020603050405020304" pitchFamily="18" charset="0"/>
              </a:rPr>
              <a:t>Майкапара</a:t>
            </a:r>
            <a:r>
              <a:rPr lang="ru-RU" sz="2000" b="1" dirty="0">
                <a:solidFill>
                  <a:srgbClr val="000000"/>
                </a:solidFill>
                <a:latin typeface="Times New Roman" panose="02020603050405020304" pitchFamily="18" charset="0"/>
                <a:ea typeface="Times New Roman" panose="02020603050405020304" pitchFamily="18" charset="0"/>
              </a:rPr>
              <a:t> «В садике», «Пастушок», «Маленький командир» будут близки и понятны даже самым маленьким.</a:t>
            </a:r>
            <a:endParaRPr lang="ru-RU" sz="2000" b="1"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 xmlns:p14="http://schemas.microsoft.com/office/powerpoint/2010/main" val="19006162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 xmlns:a16="http://schemas.microsoft.com/office/drawing/2014/main" id="{B520EA8E-8204-49AB-96AC-0D009B16BFE1}"/>
              </a:ext>
            </a:extLst>
          </p:cNvPr>
          <p:cNvSpPr/>
          <p:nvPr/>
        </p:nvSpPr>
        <p:spPr>
          <a:xfrm>
            <a:off x="0" y="0"/>
            <a:ext cx="12192000" cy="2031325"/>
          </a:xfrm>
          <a:prstGeom prst="rect">
            <a:avLst/>
          </a:prstGeom>
        </p:spPr>
        <p:txBody>
          <a:bodyPr wrap="square">
            <a:spAutoFit/>
          </a:bodyPr>
          <a:lstStyle/>
          <a:p>
            <a:pPr>
              <a:spcAft>
                <a:spcPts val="0"/>
              </a:spcAft>
            </a:pPr>
            <a:r>
              <a:rPr lang="ru-RU" b="1" dirty="0">
                <a:solidFill>
                  <a:srgbClr val="000000"/>
                </a:solidFill>
                <a:latin typeface="Times New Roman" panose="02020603050405020304" pitchFamily="18" charset="0"/>
                <a:ea typeface="Times New Roman" panose="02020603050405020304" pitchFamily="18" charset="0"/>
              </a:rPr>
              <a:t>Постарайтесь сделать прослушивание музыки регулярным занятием, выделите для слушания специальное время. Ничто не должно отвлекать ребенка от общения с музыкой, никогда нельзя делать этого наспех.</a:t>
            </a:r>
            <a:endParaRPr lang="ru-RU" sz="1600" b="1" dirty="0">
              <a:effectLst/>
              <a:latin typeface="Times New Roman" panose="02020603050405020304" pitchFamily="18" charset="0"/>
              <a:ea typeface="Times New Roman" panose="02020603050405020304" pitchFamily="18" charset="0"/>
            </a:endParaRPr>
          </a:p>
          <a:p>
            <a:r>
              <a:rPr lang="ru-RU"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ru-RU"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Большим праздником в жизни ребенка может стать его встреча с музыкой в концертном зале. Сама атмосфера дворца, где «живет» музыка, создает особый эмоциональный настрой, вызывает острое желание прикоснуться к красоте. Конечно, к каждому празднику нужно готовиться, готовиться услышать о самом сокровенном, что пережил композитор и чем захотел поделиться со слушателями. Все пережитое словно оживает в звуках. На это нужно настроиться, постараться вникнуть в суть произведения</a:t>
            </a: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ru-RU" dirty="0">
              <a:latin typeface="Times New Roman" panose="02020603050405020304" pitchFamily="18" charset="0"/>
              <a:cs typeface="Times New Roman" panose="02020603050405020304" pitchFamily="18" charset="0"/>
            </a:endParaRPr>
          </a:p>
        </p:txBody>
      </p:sp>
      <p:pic>
        <p:nvPicPr>
          <p:cNvPr id="5122" name="Picture 2">
            <a:extLst>
              <a:ext uri="{FF2B5EF4-FFF2-40B4-BE49-F238E27FC236}">
                <a16:creationId xmlns="" xmlns:a16="http://schemas.microsoft.com/office/drawing/2014/main" id="{1871C440-2336-47D0-889E-697CE0D742C4}"/>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411105" y="2220523"/>
            <a:ext cx="7369790" cy="424361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472935941"/>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208</TotalTime>
  <Words>594</Words>
  <Application>Microsoft Office PowerPoint</Application>
  <PresentationFormat>Произвольный</PresentationFormat>
  <Paragraphs>19</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 «Учимся слушать музыку дома»  подготовил: музыкальный  руководитель  Жданова П.М.</vt:lpstr>
      <vt:lpstr>Слайд 2</vt:lpstr>
      <vt:lpstr>Слайд 3</vt:lpstr>
      <vt:lpstr>Слайд 4</vt:lpstr>
      <vt:lpstr>Слайд 5</vt:lpstr>
      <vt:lpstr>Слайд 6</vt:lpstr>
      <vt:lpstr>Слайд 7</vt:lpstr>
      <vt:lpstr>Слайд 8</vt:lpstr>
      <vt:lpstr>Слайд 9</vt:lpstr>
      <vt:lpstr>Таким образом, подведя итоги, можно сказать, что музыку дома слушать очень полезно. Слушание музыки развивает музыкальные способности ребёнка, ребёнок становиться более музыкальным и музыкальноодарённым. Слушайте дома музыку с удовольствием!!!</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«Учимся слушать музыку дома» </dc:title>
  <dc:creator>Администратор</dc:creator>
  <cp:lastModifiedBy>admin</cp:lastModifiedBy>
  <cp:revision>11</cp:revision>
  <dcterms:created xsi:type="dcterms:W3CDTF">2022-03-01T11:09:28Z</dcterms:created>
  <dcterms:modified xsi:type="dcterms:W3CDTF">2024-11-25T09:16:25Z</dcterms:modified>
</cp:coreProperties>
</file>