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8"/>
  </p:notesMasterIdLst>
  <p:sldIdLst>
    <p:sldId id="280" r:id="rId2"/>
    <p:sldId id="314" r:id="rId3"/>
    <p:sldId id="301" r:id="rId4"/>
    <p:sldId id="316" r:id="rId5"/>
    <p:sldId id="303" r:id="rId6"/>
    <p:sldId id="315" r:id="rId7"/>
    <p:sldId id="304" r:id="rId8"/>
    <p:sldId id="311" r:id="rId9"/>
    <p:sldId id="300" r:id="rId10"/>
    <p:sldId id="326" r:id="rId11"/>
    <p:sldId id="289" r:id="rId12"/>
    <p:sldId id="320" r:id="rId13"/>
    <p:sldId id="322" r:id="rId14"/>
    <p:sldId id="321" r:id="rId15"/>
    <p:sldId id="332" r:id="rId16"/>
    <p:sldId id="327" r:id="rId17"/>
    <p:sldId id="323" r:id="rId18"/>
    <p:sldId id="324" r:id="rId19"/>
    <p:sldId id="329" r:id="rId20"/>
    <p:sldId id="291" r:id="rId21"/>
    <p:sldId id="293" r:id="rId22"/>
    <p:sldId id="294" r:id="rId23"/>
    <p:sldId id="331" r:id="rId24"/>
    <p:sldId id="296" r:id="rId25"/>
    <p:sldId id="297" r:id="rId26"/>
    <p:sldId id="298" r:id="rId2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00B3550-A24B-4B67-A59E-D9380550946A}" type="datetimeFigureOut">
              <a:rPr lang="ru-RU"/>
              <a:pPr>
                <a:defRPr/>
              </a:pPr>
              <a:t>19.03.2025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92E8AE9-5AC4-4052-8C02-07EF36A47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7AB079-9ECE-4EB1-A10C-097BBC1119E7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41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8FB32-AA4E-43DF-94E0-C862A88FE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84173-6F64-4A64-A792-F97153334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94947-802A-4FC1-AD76-B7906C23F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D9D7E-2F61-4251-9C75-D561B5717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6AE35-1781-4A73-A465-55B4C3293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A2603-BE2B-4EA5-B6A1-C6270F98F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C8F1D-6B0F-4BF7-B8BF-A3FDEE264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4F20-C2BD-44B3-AE30-8D5AB723A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FD85F-FAF8-45F6-B96B-AAB03AF17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21924-DA54-483E-A2E5-BB928AE83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72172-8F0D-43A4-BE15-B37581834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638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9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CADDA24-BE90-4245-9E0F-6D7354264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39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9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990600" y="3810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ДОШКОЛЬНОЕ </a:t>
            </a: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  <a:b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ДЕТСКИЙ САД КОМБИНИРОВАННОГО ВИДА №17</a:t>
            </a:r>
            <a:b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г. Узловая</a:t>
            </a:r>
            <a:endParaRPr lang="ru-RU" sz="1200" dirty="0" smtClean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09600" y="1295400"/>
            <a:ext cx="7848600" cy="2819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«Ум на кончиках пальцев»</a:t>
            </a:r>
          </a:p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моторики рук – важный фактор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речевой активности ребенка.</a:t>
            </a:r>
          </a:p>
        </p:txBody>
      </p:sp>
      <p:pic>
        <p:nvPicPr>
          <p:cNvPr id="3076" name="Picture 9" descr="Занятия на развитие мелкой моторики у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200400"/>
            <a:ext cx="465277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3810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 педагог-психолог Горлова Е.И.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275" y="168275"/>
            <a:ext cx="7673975" cy="1143000"/>
          </a:xfrm>
        </p:spPr>
        <p:txBody>
          <a:bodyPr/>
          <a:lstStyle/>
          <a:p>
            <a:pPr algn="ctr">
              <a:defRPr/>
            </a:pPr>
            <a:r>
              <a:rPr lang="ru-RU" sz="36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предметы используют</a:t>
            </a:r>
            <a:br>
              <a:rPr lang="ru-RU" sz="36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для самомассажа?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557338"/>
            <a:ext cx="4440238" cy="4175125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Бельевая прищепка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Орехи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Шишки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Массажер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Су-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джок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Шестигранные карандаши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Массажные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мячи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Бумага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Бигуди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Зубная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щетка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Платочки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Камни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Мешочки фасоли, гороха и т.д.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E89117">
                  <a:lumMod val="50000"/>
                </a:srgbClr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E89117">
                  <a:lumMod val="50000"/>
                </a:srgbClr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E89117">
                  <a:lumMod val="50000"/>
                </a:srgbClr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E89117">
                  <a:lumMod val="50000"/>
                </a:srgbClr>
              </a:solidFill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30724" name="Рисунок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76600"/>
            <a:ext cx="24479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371600"/>
            <a:ext cx="24987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" descr="https://pediatrinfo.ru/wp-content/uploads/8/a/a/8aab887393842f6336ae73fc9599fec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8838" y="4962525"/>
            <a:ext cx="2879725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3200400"/>
            <a:ext cx="2879725" cy="1771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1447800"/>
            <a:ext cx="287972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71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27088" y="333375"/>
            <a:ext cx="77057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РАЗВИТИЯ МЕЛКОЙ МОТОРИКИ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550" y="836613"/>
            <a:ext cx="3914775" cy="1754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Карандаши, счётные палочки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Крупа, бусы, пуговицы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Нитки, тесьма, верёвки, шнурки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Пазлы, мозаика, прищепки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Пластилин, бумага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229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495800"/>
            <a:ext cx="36004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3200" y="828675"/>
            <a:ext cx="3519488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75" y="3124200"/>
            <a:ext cx="2714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Рисунок 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2895600"/>
            <a:ext cx="24796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Рисунок 1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8925" y="2308225"/>
            <a:ext cx="36004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6200" y="4800600"/>
            <a:ext cx="2590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1763"/>
            <a:ext cx="88931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Застегивание и расстёгивание  пуговиц, кнопки, крючки, значки, змейки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533400"/>
            <a:ext cx="306387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3813" y="706438"/>
            <a:ext cx="2759075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1925" y="3683000"/>
            <a:ext cx="38925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" y="3462338"/>
            <a:ext cx="2370138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4825" y="595313"/>
            <a:ext cx="3316288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313" y="3122613"/>
            <a:ext cx="24892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54025"/>
            <a:ext cx="3276600" cy="327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609600"/>
            <a:ext cx="3240088" cy="324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5" name="Прямоугольник 4"/>
          <p:cNvSpPr/>
          <p:nvPr/>
        </p:nvSpPr>
        <p:spPr>
          <a:xfrm>
            <a:off x="1585913" y="41275"/>
            <a:ext cx="63881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Игры на сортировку с предметами  захвата  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Нет описания фото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4381500"/>
            <a:ext cx="2328863" cy="2328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4376738"/>
            <a:ext cx="2324100" cy="2324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6391" name="Picture 6" descr="Возможно, это изображение (еда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3789363"/>
            <a:ext cx="2976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1828800"/>
            <a:ext cx="2030413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752475"/>
            <a:ext cx="3248025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53252" name="Picture 4" descr="Радужная фасоль | Весело Вмес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3019425"/>
            <a:ext cx="2016125" cy="302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53254" name="Picture 6" descr="DSC_644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636838"/>
            <a:ext cx="2328863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53256" name="Picture 8" descr="DSC_643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5363" y="741363"/>
            <a:ext cx="3757612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88913"/>
            <a:ext cx="88582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Сортировка  мелких предметов, круп, природного материала.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268538" y="333375"/>
            <a:ext cx="56165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КРУПАМИ</a:t>
            </a:r>
          </a:p>
        </p:txBody>
      </p:sp>
      <p:sp>
        <p:nvSpPr>
          <p:cNvPr id="15365" name="Прямоугольник 11"/>
          <p:cNvSpPr>
            <a:spLocks noChangeArrowheads="1"/>
          </p:cNvSpPr>
          <p:nvPr/>
        </p:nvSpPr>
        <p:spPr bwMode="auto">
          <a:xfrm>
            <a:off x="5076825" y="852488"/>
            <a:ext cx="34559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Разложи по тарелочкам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Прячем ручки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Пересыпаем крупу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Дождь, град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Покорми птичек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Вкусная каша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 игрушку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«Золушка»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«Отгадай, какая крупа в мешочке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«Сухой бассейн из фасоли и гороха</a:t>
            </a:r>
          </a:p>
        </p:txBody>
      </p:sp>
      <p:pic>
        <p:nvPicPr>
          <p:cNvPr id="15366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27013"/>
            <a:ext cx="22320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652963"/>
            <a:ext cx="32242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8" y="3829050"/>
            <a:ext cx="323373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95638" y="4149725"/>
            <a:ext cx="22399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Рисунок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8538" y="1895475"/>
            <a:ext cx="2784475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3528" y="41508"/>
            <a:ext cx="9467528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132138" y="212725"/>
            <a:ext cx="309562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ШНУРОВКИ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05263"/>
            <a:ext cx="39243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  <a:defRPr/>
            </a:pP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37150" y="996950"/>
            <a:ext cx="3756025" cy="5078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сенсомоторную координацию;</a:t>
            </a:r>
          </a:p>
          <a:p>
            <a:pPr marL="342900" indent="-34290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пространственное ориентирование;</a:t>
            </a:r>
          </a:p>
          <a:p>
            <a:pPr marL="342900" indent="-34290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пониманию понятий «вверху», </a:t>
            </a:r>
          </a:p>
          <a:p>
            <a:pPr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«внизу», «справа», «слева»;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 навыки шнуровки;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развитию речи;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творческие способности.</a:t>
            </a:r>
          </a:p>
          <a:p>
            <a:pPr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играх со шнурованием также развиваются глазомер и внимание, происходит укрепление пальцев и всей кисти руки, а это, в свою очередь, влияет на формирование головного мозга и становление речи</a:t>
            </a: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9463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9275" y="774700"/>
            <a:ext cx="2927350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3025" y="3725863"/>
            <a:ext cx="2466975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3500" y="2684463"/>
            <a:ext cx="290671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480" y="188640"/>
            <a:ext cx="8815039" cy="738664"/>
          </a:xfrm>
          <a:prstGeom prst="rect">
            <a:avLst/>
          </a:prstGeom>
          <a:noFill/>
          <a:ln w="12700"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/>
          <a:p>
            <a:pPr indent="457200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пальчиками на песке, муке, крупе.</a:t>
            </a:r>
          </a:p>
          <a:p>
            <a:pPr indent="457200">
              <a:defRPr/>
            </a:pPr>
            <a:endParaRPr lang="ru-RU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Ð¸Ð³ÑÑ Ð´Ð»Ñ Ð´ÐµÑÐµÐ¹ 4 5 Ð»ÐµÑ, Ð¼ÐµÐ»ÐºÐ°Ñ Ð¼Ð¾ÑÐ¾ÑÐ¸ÐºÐ° Ð´Ð»Ñ Ð´ÐµÑÐµÐ¹ 4 5 Ð»ÐµÑ, Ð¼ÐµÐ»ÐºÐ°Ñ Ð¼Ð¾ÑÐ¾ÑÐ¸ÐºÐ° ÑÑÐº Ð´ÐµÑÐµÐ¹ 4 5 Ð»ÐµÑ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692150"/>
            <a:ext cx="3889375" cy="311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5364" name="Picture 4" descr="Ð Ð°Ð·Ð²Ð¸ÑÐ¸Ðµ Ð¼ÐµÐ»ÐºÐ¾Ð¹ Ð¼Ð¾ÑÐ¾ÑÐ¸ÐºÐ¸ ÑÑÐº Ñ Ð´ÐµÑÐµÐ¹ ÑÐ°Ð½Ð½ÐµÐ³Ð¾ Ð²Ð¾Ð·ÑÐ°ÑÑÐ°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4694238" y="692150"/>
            <a:ext cx="4197350" cy="311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4100" name="Picture 4" descr="Картинки по запросу игры с песком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921125"/>
            <a:ext cx="4176712" cy="2774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4102" name="Picture 6" descr="Картинки по запросу игры с песком картин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5363" y="3956050"/>
            <a:ext cx="4098925" cy="273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7-9.userapi.com/impg/c7obYOFpQC2GEkR-olbMqmYBm9t7vTYHtOmaxQ/uz4TT-yFpqE.jpg?size=800x568&amp;quality=96&amp;sign=e7eded70545862ca49b6d4a729b4117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55638"/>
            <a:ext cx="4883150" cy="346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3" name="Прямоугольник 2"/>
          <p:cNvSpPr/>
          <p:nvPr/>
        </p:nvSpPr>
        <p:spPr>
          <a:xfrm>
            <a:off x="2765425" y="104775"/>
            <a:ext cx="41767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Шнуровки и плетенки</a:t>
            </a:r>
          </a:p>
        </p:txBody>
      </p:sp>
      <p:pic>
        <p:nvPicPr>
          <p:cNvPr id="4" name="Picture 4" descr="https://sun7-8.userapi.com/impg/2qdYJnCCjxgLukMzcgG-7t68kefHzUnTYVF5ig/0Ycr2AE-00U.jpg?size=720x720&amp;quality=96&amp;sign=f5bdad18db905927d8a4974f2ff80d0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3700" y="642938"/>
            <a:ext cx="2936875" cy="293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200" y="4281488"/>
            <a:ext cx="2455863" cy="245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" name="Picture 8" descr="https://sun9-58.userapi.com/impg/EKJ6k9kL4HwGrLdyBll82gB1EfFW3OZKyriklQ/X6wIY-VH0FU.jpg?size=480x480&amp;quality=96&amp;sign=d64eb83301cf4af9639181f6bb9e1a7e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5025" y="4311650"/>
            <a:ext cx="2395538" cy="239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8" name="Picture 4" descr="https://sun9-9.userapi.com/impg/S_6WAUwyfXtxNp6Al4XoqMcc04mQCc2SRbIEoA/YjH6M0kiDXI.jpg?size=290x386&amp;quality=96&amp;sign=7b709d5ce7a8c9e21d0074a3eda02bc9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2688" y="3659188"/>
            <a:ext cx="2330450" cy="310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55650" y="549275"/>
            <a:ext cx="82089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БУСЫ</a:t>
            </a:r>
          </a:p>
        </p:txBody>
      </p:sp>
      <p:sp>
        <p:nvSpPr>
          <p:cNvPr id="20485" name="TextBox 3"/>
          <p:cNvSpPr txBox="1">
            <a:spLocks noChangeArrowheads="1"/>
          </p:cNvSpPr>
          <p:nvPr/>
        </p:nvSpPr>
        <p:spPr bwMode="auto">
          <a:xfrm>
            <a:off x="323850" y="1295400"/>
            <a:ext cx="59245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Хорошо формирует мелкую моторику рук нанизывание на леску бусинок, пуговиц, макарон, сушек, бисера и выкладывание фигур.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Вместе с детьми можно сделать бусы из рябины, орешков, семян тыквы и огурцов, мелких плодов, скрепок и т.д.</a:t>
            </a:r>
          </a:p>
        </p:txBody>
      </p:sp>
      <p:pic>
        <p:nvPicPr>
          <p:cNvPr id="20486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905000"/>
            <a:ext cx="2438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95800"/>
            <a:ext cx="258445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2971800"/>
            <a:ext cx="8915400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ВЕРЕВОЧКА</a:t>
            </a:r>
            <a:endParaRPr lang="ru-RU" sz="24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Выкладывание верёвочки по контуру какого-либо изображения.</a:t>
            </a:r>
          </a:p>
          <a:p>
            <a:pPr indent="457200"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Выкладываются сначала контуры простых предметов, затем более сложных</a:t>
            </a:r>
          </a:p>
          <a:p>
            <a:pPr indent="457200"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(цветок, рыбка, домик, машинка и т. д.). </a:t>
            </a:r>
          </a:p>
        </p:txBody>
      </p:sp>
      <p:pic>
        <p:nvPicPr>
          <p:cNvPr id="20489" name="Picture 2" descr="http://900igr.net/up/datai/220925/0019-021-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4876800"/>
            <a:ext cx="34051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8363" y="4038600"/>
            <a:ext cx="319563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1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43588" y="0"/>
            <a:ext cx="3300412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6295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пальчиков – к голове.</a:t>
            </a:r>
            <a:b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341813" cy="46910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головном мозге человека центры, отвечающие за речь и движения пальцев рук, находятся рядом. А величина проекции кисти руки, расположенной в коре головного мозга, занимает около трети всей двигательной проекции. Именно эти два уже подтвержденных научно факта позволяют рассматривать кисть руки как «орган речи».</a:t>
            </a:r>
            <a:endParaRPr lang="ru-RU" alt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http://i.shestakovalena.ru/u/65/3e7620b2c811e4a7fcd54ba24cf8a2/-/palchikovaya-gimnastika-dlya-detej-v-kartinka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685800"/>
            <a:ext cx="3754438" cy="2112963"/>
          </a:xfrm>
          <a:noFill/>
        </p:spPr>
      </p:pic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4786313" y="2971800"/>
            <a:ext cx="37544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почему, обучая малыша речи, недостаточно только тренировок артикуляции, развитие движений пальцев рук просто необходимо!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Содержимое 3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19475" y="333375"/>
            <a:ext cx="2093913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ПРИЩЕПКИ</a:t>
            </a:r>
          </a:p>
        </p:txBody>
      </p:sp>
      <p:sp>
        <p:nvSpPr>
          <p:cNvPr id="22533" name="TextBox 9"/>
          <p:cNvSpPr txBox="1">
            <a:spLocks noChangeArrowheads="1"/>
          </p:cNvSpPr>
          <p:nvPr/>
        </p:nvSpPr>
        <p:spPr bwMode="auto">
          <a:xfrm flipH="1">
            <a:off x="4419600" y="852488"/>
            <a:ext cx="4572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с прищепками учат ребенка ориентироваться в цвете, открывать прищепку, отлично тренируя ловкость пальчиков и, разумеется, развивая мелкую моторику в целом. </a:t>
            </a:r>
          </a:p>
          <a:p>
            <a:endParaRPr lang="ru-RU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41513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495675"/>
            <a:ext cx="4491037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041775"/>
            <a:ext cx="360045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Содержимое 3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692275" y="404813"/>
            <a:ext cx="6119813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КОНСТРУКТОРОМ ЛЕГО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52800" y="765175"/>
            <a:ext cx="5576888" cy="4216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начальном этапе роль ведущего  берёт на себя взрослый, так как ребёнок еще не может определить свою роль в игре. Сначала для малыша  выбираются самые простые игры с целью формирования представления о цвете  (синий, красный,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желтый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зеленый), названиях  деталей LEGO – конструктора, форму (квадрат, прямоугольник), а затем игра усложняется, появляется сюжет, ребёнку предоставляется возможность фантазировать, проявлять творчество.                             </a:t>
            </a:r>
          </a:p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КУБИКИ</a:t>
            </a:r>
          </a:p>
          <a:p>
            <a:pPr algn="l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8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990600"/>
            <a:ext cx="2986087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191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https://robinzoniya.ru/wp-content/uploads/2018/04/acadf77d4d52cbec3a4cdba858434809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953000"/>
            <a:ext cx="2438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2" descr="https://avatars.mds.yandex.net/get-mpic/4080484/img_id5495442439515190184.jpeg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46482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Содержимое 3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82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209800" y="260350"/>
            <a:ext cx="4648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</a:p>
        </p:txBody>
      </p:sp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250825" y="736600"/>
            <a:ext cx="4465638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в работе нетрадиционных техник лепки способствует развитию мелкой моторики рук, что в свою очередь развивает речь и мышление ребенка. А самое важное – дети чувствуют себя первооткрывателями, создателями чего-то нового и получают огромное удовольствие от результатов своего труда</a:t>
            </a:r>
            <a:r>
              <a:rPr lang="ru-RU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3800" y="2205038"/>
            <a:ext cx="31115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пластилином: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мнём и отщипываем;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надавливаем и размазываем;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скатываем шарики;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раскатываем колбаски;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режем на кусочки;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 обед</a:t>
            </a:r>
          </a:p>
        </p:txBody>
      </p:sp>
      <p:pic>
        <p:nvPicPr>
          <p:cNvPr id="24583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446463"/>
            <a:ext cx="4465638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6088" y="260350"/>
            <a:ext cx="31210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7663" y="4789488"/>
            <a:ext cx="3259137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43617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39750" y="85725"/>
            <a:ext cx="84248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 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  <a:r>
              <a:rPr lang="ru-RU" b="1" dirty="0">
                <a:solidFill>
                  <a:srgbClr val="008000"/>
                </a:solidFill>
              </a:rPr>
              <a:t>                              </a:t>
            </a:r>
          </a:p>
        </p:txBody>
      </p:sp>
      <p:pic>
        <p:nvPicPr>
          <p:cNvPr id="2662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8713" y="3960813"/>
            <a:ext cx="345598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9288" y="2917825"/>
            <a:ext cx="3089275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025" y="549275"/>
            <a:ext cx="3163888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Box 12"/>
          <p:cNvSpPr txBox="1">
            <a:spLocks noChangeArrowheads="1"/>
          </p:cNvSpPr>
          <p:nvPr/>
        </p:nvSpPr>
        <p:spPr bwMode="auto">
          <a:xfrm>
            <a:off x="3492500" y="1506538"/>
            <a:ext cx="53276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Способствует развитию координации движений пальцев ведущей руки, учит запоминать расположение объектов на образце и располагать их на наборном полотне, развивает память, внимание, логическое мышление</a:t>
            </a:r>
            <a:r>
              <a:rPr lang="ru-RU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6633" name="Рисунок 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986515">
            <a:off x="290513" y="4397375"/>
            <a:ext cx="2032000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Рисунок 1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639593">
            <a:off x="6157913" y="265113"/>
            <a:ext cx="165258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3035" y="83939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55650" y="549275"/>
            <a:ext cx="82089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ПУГОВИЦЫ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11638" y="1009650"/>
            <a:ext cx="4321175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Пуговичный массаж: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коробку пуговицами;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опустите руки в коробку;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поводите ладонями по поверхности;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перетирайте пуговицы между ладонями;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пересыпайте их из ладошки в ладошку;</a:t>
            </a:r>
          </a:p>
          <a:p>
            <a:pPr marL="285750" indent="-285750"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самую большую пуговицу,</a:t>
            </a:r>
          </a:p>
          <a:p>
            <a:pPr algn="l">
              <a:buFont typeface="Wingdings" pitchFamily="2" charset="2"/>
              <a:buChar char="§"/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самую маленькую, квадратную,  </a:t>
            </a:r>
          </a:p>
          <a:p>
            <a:pPr algn="l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гладкую, выпуклую, красную и т.д.</a:t>
            </a:r>
          </a:p>
        </p:txBody>
      </p:sp>
      <p:pic>
        <p:nvPicPr>
          <p:cNvPr id="2765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75" y="427038"/>
            <a:ext cx="344963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564063"/>
            <a:ext cx="331628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335463"/>
            <a:ext cx="38163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Рисунок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2492375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27088" y="404813"/>
            <a:ext cx="81375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СЧЁТНЫЕ ПАЛОЧКИ</a:t>
            </a:r>
            <a:r>
              <a:rPr lang="ru-RU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08000"/>
                </a:solidFill>
              </a:rPr>
              <a:t>                                </a:t>
            </a:r>
          </a:p>
        </p:txBody>
      </p:sp>
      <p:pic>
        <p:nvPicPr>
          <p:cNvPr id="28677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1913" y="917575"/>
            <a:ext cx="3773487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913" y="3913188"/>
            <a:ext cx="3738562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Прямоугольник 4"/>
          <p:cNvSpPr>
            <a:spLocks noChangeArrowheads="1"/>
          </p:cNvSpPr>
          <p:nvPr/>
        </p:nvSpPr>
        <p:spPr bwMode="auto">
          <a:xfrm>
            <a:off x="2286000" y="11668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.</a:t>
            </a:r>
          </a:p>
        </p:txBody>
      </p:sp>
      <p:sp>
        <p:nvSpPr>
          <p:cNvPr id="28680" name="TextBox 11"/>
          <p:cNvSpPr txBox="1">
            <a:spLocks noChangeArrowheads="1"/>
          </p:cNvSpPr>
          <p:nvPr/>
        </p:nvSpPr>
        <p:spPr bwMode="auto">
          <a:xfrm>
            <a:off x="107950" y="950913"/>
            <a:ext cx="5233988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Хорошую тренировку пальцев и подготовку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мышц руки дают игры со счётными палочками, эти игры оказывают тонизирующее влияние на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функциональное состояние мозга и развитие 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речи детей, вызывая у них положительный 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эмоциональный подъём и разрядку 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нервно-психического напряжения.</a:t>
            </a: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Играя в эти игры можно использовать различные варианты действий с палочками, можно предложить ребёнку действовать сначала одной рукой, затем – другой, а потом – одновременно двумя руками.</a:t>
            </a:r>
          </a:p>
          <a:p>
            <a:endParaRPr lang="ru-RU"/>
          </a:p>
        </p:txBody>
      </p:sp>
      <p:pic>
        <p:nvPicPr>
          <p:cNvPr id="28681" name="Picture 11"/>
          <p:cNvPicPr>
            <a:picLocks noChangeAspect="1" noChangeArrowheads="1"/>
          </p:cNvPicPr>
          <p:nvPr/>
        </p:nvPicPr>
        <p:blipFill>
          <a:blip r:embed="rId5" cstate="print"/>
          <a:srcRect t="10049" b="5334"/>
          <a:stretch>
            <a:fillRect/>
          </a:stretch>
        </p:blipFill>
        <p:spPr bwMode="auto">
          <a:xfrm>
            <a:off x="0" y="4495800"/>
            <a:ext cx="203835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0" descr="6900011841811 Альбом &amp;quot;Палочки Кюизенера - На золотом крыльце сидели&amp;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4343400"/>
            <a:ext cx="29718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держимое 5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900113" y="44450"/>
            <a:ext cx="8064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ПАЗЛЫ И КУБИКИ</a:t>
            </a:r>
          </a:p>
        </p:txBody>
      </p:sp>
      <p:pic>
        <p:nvPicPr>
          <p:cNvPr id="29701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088" y="506413"/>
            <a:ext cx="39798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1388" y="3429000"/>
            <a:ext cx="4246562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760413"/>
            <a:ext cx="4824413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Прямоугольник 7"/>
          <p:cNvSpPr>
            <a:spLocks noChangeArrowheads="1"/>
          </p:cNvSpPr>
          <p:nvPr/>
        </p:nvSpPr>
        <p:spPr bwMode="auto">
          <a:xfrm>
            <a:off x="179388" y="4144963"/>
            <a:ext cx="45720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ПАЗЛ - это своеобразное сочетание мозаики и головоломки, в котором предлагается собрать целостную картинку.</a:t>
            </a:r>
          </a:p>
          <a:p>
            <a:pPr algn="l"/>
            <a:endParaRPr lang="ru-RU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Пазлы являются отличным средством для развития сообразительности, памяти, внимания, усидчивости и, конечно же, МЕЛКОЙ МОТОРИКИ!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1271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 значимых моторики.</a:t>
            </a:r>
            <a:endParaRPr lang="ru-RU" alt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28600" y="2590800"/>
            <a:ext cx="8915400" cy="3124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Мелкая                                                  Крупная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одинаково значимы для развития детей.   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Мелкая моторика (тонкая)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точные, хорошо скоординированные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движения пальцами рук.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 развития психических процессов: внимания, памяти,  восприятия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мышления и речи.</a:t>
            </a: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Крупная моторика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движения тела (корпуса, рук, ног).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Картинки по запросу рисунки мелкая моторики ру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286000"/>
            <a:ext cx="3128963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9" name="Штриховая стрелка вправо 5"/>
          <p:cNvGrpSpPr>
            <a:grpSpLocks/>
          </p:cNvGrpSpPr>
          <p:nvPr/>
        </p:nvGrpSpPr>
        <p:grpSpPr bwMode="auto">
          <a:xfrm>
            <a:off x="457200" y="1371600"/>
            <a:ext cx="3959225" cy="1439863"/>
            <a:chOff x="3533" y="534"/>
            <a:chExt cx="1674" cy="1136"/>
          </a:xfrm>
        </p:grpSpPr>
        <p:pic>
          <p:nvPicPr>
            <p:cNvPr id="6153" name="Штриховая стрелка вправо 5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3" y="534"/>
              <a:ext cx="1674" cy="1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4" name="Text Box 7"/>
            <p:cNvSpPr txBox="1">
              <a:spLocks noChangeArrowheads="1"/>
            </p:cNvSpPr>
            <p:nvPr/>
          </p:nvSpPr>
          <p:spPr bwMode="auto">
            <a:xfrm rot="9202872">
              <a:off x="3657" y="907"/>
              <a:ext cx="1436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6150" name="Штриховая стрелка вправо 4"/>
          <p:cNvGrpSpPr>
            <a:grpSpLocks/>
          </p:cNvGrpSpPr>
          <p:nvPr/>
        </p:nvGrpSpPr>
        <p:grpSpPr bwMode="auto">
          <a:xfrm>
            <a:off x="4267200" y="1371600"/>
            <a:ext cx="3959225" cy="1439863"/>
            <a:chOff x="300" y="584"/>
            <a:chExt cx="1578" cy="947"/>
          </a:xfrm>
        </p:grpSpPr>
        <p:pic>
          <p:nvPicPr>
            <p:cNvPr id="6151" name="Штриховая стрелка вправо 4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0" y="584"/>
              <a:ext cx="1578" cy="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2" name="Text Box 4"/>
            <p:cNvSpPr txBox="1">
              <a:spLocks noChangeArrowheads="1"/>
            </p:cNvSpPr>
            <p:nvPr/>
          </p:nvSpPr>
          <p:spPr bwMode="auto">
            <a:xfrm rot="1401170">
              <a:off x="442" y="917"/>
              <a:ext cx="1436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ru-RU">
                <a:solidFill>
                  <a:srgbClr val="000099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57200" y="115888"/>
            <a:ext cx="85344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80975" eaLnBrk="0" hangingPunct="0">
              <a:defRPr/>
            </a:pP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Значение развития мелкой моторики:</a:t>
            </a:r>
          </a:p>
          <a:p>
            <a:pPr indent="180975" eaLnBrk="0" hangingPunct="0">
              <a:defRPr/>
            </a:pPr>
            <a:endParaRPr lang="ru-RU" sz="3200" dirty="0">
              <a:solidFill>
                <a:srgbClr val="C00000"/>
              </a:solidFill>
            </a:endParaRP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Повышает тонус коры головного мозга.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Развивает речевые центры коры головного мозга.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Стимулирует развитие речи ребенка.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Согласовывает работу понятийного и двигательного центров речи.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Способствует улучшению артикуляционной моторики.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Развивает чувство ритма и координацию движений.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Подготавливает руку к письму.</a:t>
            </a:r>
          </a:p>
          <a:p>
            <a:pPr indent="180975" algn="l" eaLnBrk="0" hangingPunct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Поднимает настроение ребенка.</a:t>
            </a:r>
          </a:p>
        </p:txBody>
      </p:sp>
      <p:pic>
        <p:nvPicPr>
          <p:cNvPr id="7171" name="Содержимое 3" descr="ладошк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648200"/>
            <a:ext cx="362743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048000"/>
            <a:ext cx="40259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47638" y="381000"/>
            <a:ext cx="9001125" cy="1143000"/>
          </a:xfrm>
        </p:spPr>
        <p:txBody>
          <a:bodyPr/>
          <a:lstStyle/>
          <a:p>
            <a:pPr algn="ctr">
              <a:defRPr/>
            </a:pPr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Упражнения, развивающие мелкую моторику и двигательную функцию кистей рук.</a:t>
            </a:r>
            <a:r>
              <a:rPr lang="ru-RU" sz="2800" u="sng" dirty="0" smtClean="0">
                <a:solidFill>
                  <a:srgbClr val="0070C0"/>
                </a:solidFill>
              </a:rPr>
              <a:t/>
            </a:r>
            <a:br>
              <a:rPr lang="ru-RU" sz="2800" u="sng" dirty="0" smtClean="0">
                <a:solidFill>
                  <a:srgbClr val="0070C0"/>
                </a:solidFill>
              </a:rPr>
            </a:br>
            <a:endParaRPr lang="ru-RU" sz="2800" dirty="0" smtClean="0">
              <a:solidFill>
                <a:srgbClr val="0070C0"/>
              </a:solidFill>
            </a:endParaRPr>
          </a:p>
        </p:txBody>
      </p:sp>
      <p:sp>
        <p:nvSpPr>
          <p:cNvPr id="19460" name="Прямоугольник 6"/>
          <p:cNvSpPr>
            <a:spLocks noChangeArrowheads="1"/>
          </p:cNvSpPr>
          <p:nvPr/>
        </p:nvSpPr>
        <p:spPr bwMode="auto">
          <a:xfrm>
            <a:off x="3581400" y="2133600"/>
            <a:ext cx="55626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различные игры с пальчиками, где необходимо выполнять те или иные движения в определенной последовательности;</a:t>
            </a:r>
          </a:p>
          <a:p>
            <a:pPr algn="l">
              <a:buFont typeface="Wingdings" pitchFamily="2" charset="2"/>
              <a:buChar char="§"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игры с мелкими предметами, которые неудобно брать в ручку;</a:t>
            </a:r>
          </a:p>
          <a:p>
            <a:pPr algn="l">
              <a:buFont typeface="Wingdings" pitchFamily="2" charset="2"/>
              <a:buChar char="§"/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игры, где требуется что-то брать или вытаскивать, сжимать-разжимать, выливать-наливать, насыпать-высыпать, проталкивать в отверстия, застегивание и расстегивание, </a:t>
            </a:r>
          </a:p>
          <a:p>
            <a:pPr algn="l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одевание, раздевание.</a:t>
            </a:r>
          </a:p>
          <a:p>
            <a:pPr algn="l">
              <a:defRPr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Прямоугольник 7"/>
          <p:cNvSpPr>
            <a:spLocks noChangeArrowheads="1"/>
          </p:cNvSpPr>
          <p:nvPr/>
        </p:nvSpPr>
        <p:spPr bwMode="auto">
          <a:xfrm>
            <a:off x="3581400" y="4267200"/>
            <a:ext cx="55626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latin typeface="Verdana" pitchFamily="34" charset="0"/>
            </a:endParaRPr>
          </a:p>
          <a:p>
            <a:pPr algn="l">
              <a:defRPr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7" descr="http://creab.vyb.gov.spb.ru/media/126/cache/bc/9f/bc9fedefda1817efcae8bb8094e6c4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3581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279525"/>
          </a:xfrm>
        </p:spPr>
        <p:txBody>
          <a:bodyPr/>
          <a:lstStyle/>
          <a:p>
            <a:pPr algn="ctr">
              <a:defRPr/>
            </a:pPr>
            <a:r>
              <a:rPr lang="ru-RU" sz="2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развития мелкой моторики рекомендовано: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sz="1400" b="1" i="1" dirty="0" smtClean="0">
              <a:solidFill>
                <a:srgbClr val="660066"/>
              </a:solidFill>
              <a:cs typeface="Arial" pitchFamily="34" charset="0"/>
            </a:endParaRP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выполнять пальчиковую гимнастику, 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(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самомассаж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роликами, массаж с мячиками су-</a:t>
            </a:r>
          </a:p>
          <a:p>
            <a:pPr marL="285750" indent="45720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джок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природным материалом;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лепить  из пластилина,  глины, соленого теста, массы для лепки;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вырезать из бумаги фигуры разной степени  сложности;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составлять  бусы 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застегивать и расстегивать пуговицы, кнопки, крючки, змейки;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собирать мозаики, конструкторы,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раскрашивать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раскраски;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шнуровки;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играть с палочками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Киюзинера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блоками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играть с прищепками;</a:t>
            </a:r>
          </a:p>
          <a:p>
            <a:pPr marL="285750" indent="457200"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сортировать мелкие предметы, крупы, природный материал.</a:t>
            </a:r>
          </a:p>
          <a:p>
            <a:pPr>
              <a:defRPr/>
            </a:pP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827088" y="304800"/>
            <a:ext cx="7993062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Мелкую моторику рук развивают также физические упражнения. </a:t>
            </a:r>
          </a:p>
          <a:p>
            <a:pPr algn="l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разнообразные висы и лазания (по лесенке, на спортивном комплексе). </a:t>
            </a:r>
          </a:p>
          <a:p>
            <a:pPr algn="l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Такие упражнения укрепляют ладони и пальцы малыша, развивают мышцы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4036" name="Picture 4" descr="http://sovetland.ru/sites/default/files/detsky_fitn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667000"/>
            <a:ext cx="47625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457200"/>
            <a:ext cx="50292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ПАЛЬЧИКОВЫЕ ИГРЫ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76600" y="1371600"/>
            <a:ext cx="2700338" cy="1439863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РЕЧЬ </a:t>
            </a:r>
          </a:p>
        </p:txBody>
      </p:sp>
      <p:sp>
        <p:nvSpPr>
          <p:cNvPr id="4" name="Овал 3"/>
          <p:cNvSpPr/>
          <p:nvPr/>
        </p:nvSpPr>
        <p:spPr>
          <a:xfrm>
            <a:off x="2895600" y="3200400"/>
            <a:ext cx="3419475" cy="180022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РАЗВИВАЮТ</a:t>
            </a:r>
          </a:p>
        </p:txBody>
      </p:sp>
      <p:sp>
        <p:nvSpPr>
          <p:cNvPr id="5" name="Овал 4"/>
          <p:cNvSpPr/>
          <p:nvPr/>
        </p:nvSpPr>
        <p:spPr>
          <a:xfrm>
            <a:off x="404813" y="1628775"/>
            <a:ext cx="2700337" cy="1439863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ЛОВКОСТЬ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3403600"/>
            <a:ext cx="2700338" cy="1439863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ГИБКОСТЬ РЕЧ</a:t>
            </a:r>
            <a:r>
              <a:rPr lang="ru-RU" sz="1400" b="1" i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5550" y="1847850"/>
            <a:ext cx="2700338" cy="1439863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ОБРАЗНОЕ МЫШЛЕНИЕ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5702300" y="5376863"/>
            <a:ext cx="2700338" cy="1439862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КРУГОЗОР</a:t>
            </a:r>
          </a:p>
        </p:txBody>
      </p:sp>
      <p:sp>
        <p:nvSpPr>
          <p:cNvPr id="13" name="Овал 12"/>
          <p:cNvSpPr/>
          <p:nvPr/>
        </p:nvSpPr>
        <p:spPr>
          <a:xfrm>
            <a:off x="6429375" y="3649663"/>
            <a:ext cx="2700338" cy="1439862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ЗВУКОВУЮ КУЛЬТУРУ РЕЧИ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914400" y="5334000"/>
            <a:ext cx="2700338" cy="1439863"/>
          </a:xfrm>
          <a:prstGeom prst="ellips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УПРАВЛЯТЬ СВОИМИ ДВИЖЕНИЯМИ</a:t>
            </a:r>
          </a:p>
        </p:txBody>
      </p:sp>
      <p:sp>
        <p:nvSpPr>
          <p:cNvPr id="11275" name="Стрелка вверх 39"/>
          <p:cNvSpPr>
            <a:spLocks noChangeArrowheads="1"/>
          </p:cNvSpPr>
          <p:nvPr/>
        </p:nvSpPr>
        <p:spPr bwMode="auto">
          <a:xfrm>
            <a:off x="4343400" y="2667000"/>
            <a:ext cx="539750" cy="53975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6" name="Стрелка влево 40"/>
          <p:cNvSpPr>
            <a:spLocks noChangeArrowheads="1"/>
          </p:cNvSpPr>
          <p:nvPr/>
        </p:nvSpPr>
        <p:spPr bwMode="auto">
          <a:xfrm>
            <a:off x="2438400" y="3886200"/>
            <a:ext cx="539750" cy="53975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7" name="Стрелка вправо 41"/>
          <p:cNvSpPr>
            <a:spLocks noChangeArrowheads="1"/>
          </p:cNvSpPr>
          <p:nvPr/>
        </p:nvSpPr>
        <p:spPr bwMode="auto">
          <a:xfrm>
            <a:off x="6248400" y="3810000"/>
            <a:ext cx="539750" cy="5397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8" name="Стрелка вниз 42"/>
          <p:cNvSpPr>
            <a:spLocks noChangeArrowheads="1"/>
          </p:cNvSpPr>
          <p:nvPr/>
        </p:nvSpPr>
        <p:spPr bwMode="auto">
          <a:xfrm rot="3000000">
            <a:off x="3063082" y="4739481"/>
            <a:ext cx="539750" cy="900113"/>
          </a:xfrm>
          <a:prstGeom prst="downArrow">
            <a:avLst>
              <a:gd name="adj1" fmla="val 50000"/>
              <a:gd name="adj2" fmla="val 5002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9" name="Стрелка вниз 43"/>
          <p:cNvSpPr>
            <a:spLocks noChangeArrowheads="1"/>
          </p:cNvSpPr>
          <p:nvPr/>
        </p:nvSpPr>
        <p:spPr bwMode="auto">
          <a:xfrm rot="-2340000">
            <a:off x="5684838" y="4716463"/>
            <a:ext cx="539750" cy="898525"/>
          </a:xfrm>
          <a:prstGeom prst="downArrow">
            <a:avLst>
              <a:gd name="adj1" fmla="val 50000"/>
              <a:gd name="adj2" fmla="val 49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0" name="Стрелка вверх 44"/>
          <p:cNvSpPr>
            <a:spLocks noChangeArrowheads="1"/>
          </p:cNvSpPr>
          <p:nvPr/>
        </p:nvSpPr>
        <p:spPr bwMode="auto">
          <a:xfrm rot="2400000">
            <a:off x="6016625" y="2811463"/>
            <a:ext cx="541338" cy="900112"/>
          </a:xfrm>
          <a:prstGeom prst="upArrow">
            <a:avLst>
              <a:gd name="adj1" fmla="val 50000"/>
              <a:gd name="adj2" fmla="val 4988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1" name="Стрелка вверх 45"/>
          <p:cNvSpPr>
            <a:spLocks noChangeArrowheads="1"/>
          </p:cNvSpPr>
          <p:nvPr/>
        </p:nvSpPr>
        <p:spPr bwMode="auto">
          <a:xfrm rot="-2280000">
            <a:off x="2636838" y="2809875"/>
            <a:ext cx="539750" cy="900113"/>
          </a:xfrm>
          <a:prstGeom prst="upArrow">
            <a:avLst>
              <a:gd name="adj1" fmla="val 50000"/>
              <a:gd name="adj2" fmla="val 5002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Содержимое 3" descr="ф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619250" y="333375"/>
            <a:ext cx="5976938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</a:t>
            </a:r>
          </a:p>
        </p:txBody>
      </p:sp>
      <p:sp>
        <p:nvSpPr>
          <p:cNvPr id="31749" name="Прямоугольник 6"/>
          <p:cNvSpPr>
            <a:spLocks noChangeArrowheads="1"/>
          </p:cNvSpPr>
          <p:nvPr/>
        </p:nvSpPr>
        <p:spPr bwMode="auto">
          <a:xfrm>
            <a:off x="228600" y="5410200"/>
            <a:ext cx="7543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§"/>
            </a:pP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 регулярном выполнении пальчиковой гимнастики формируется мелкая моторика и развивается артикуляция;</a:t>
            </a:r>
          </a:p>
          <a:p>
            <a:pPr algn="l">
              <a:buFont typeface="Wingdings" pitchFamily="2" charset="2"/>
              <a:buChar char="§"/>
            </a:pP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гимнастика способствует развитию мыслительных процессов;</a:t>
            </a:r>
          </a:p>
          <a:p>
            <a:pPr algn="l">
              <a:buFont typeface="Wingdings" pitchFamily="2" charset="2"/>
              <a:buChar char="§"/>
            </a:pP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данный вид занятий помогает разнообразить досуг малыша.</a:t>
            </a:r>
          </a:p>
        </p:txBody>
      </p:sp>
      <p:pic>
        <p:nvPicPr>
          <p:cNvPr id="31750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90800"/>
            <a:ext cx="4343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Прямоугольник 9"/>
          <p:cNvSpPr>
            <a:spLocks noChangeArrowheads="1"/>
          </p:cNvSpPr>
          <p:nvPr/>
        </p:nvSpPr>
        <p:spPr bwMode="auto">
          <a:xfrm>
            <a:off x="152400" y="838200"/>
            <a:ext cx="8839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l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«Пальчики здороваются»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подушечки пальцев соприкасаются с большим </a:t>
            </a:r>
          </a:p>
          <a:p>
            <a:pPr indent="457200"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пальцем (правой, левой руки).</a:t>
            </a:r>
          </a:p>
          <a:p>
            <a:pPr indent="457200" algn="l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«Распускается цветок»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из сжатого кулака поочередно «появляются» пальцы</a:t>
            </a:r>
            <a:r>
              <a:rPr lang="ru-RU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l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«Грабли»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ладони на себя, пальцы переплетаются между собой.</a:t>
            </a:r>
          </a:p>
          <a:p>
            <a:pPr indent="457200" algn="l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«Елка»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ладони от себя, пальцы в «замок» </a:t>
            </a: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(ладони под углом друг к другу).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57200" algn="l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Пальцы выставляются вперед, локти к корпусу не прижимаются</a:t>
            </a:r>
            <a:endParaRPr 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14600"/>
            <a:ext cx="44069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763</TotalTime>
  <Words>1166</Words>
  <Application>Microsoft Office PowerPoint</Application>
  <PresentationFormat>Экран (4:3)</PresentationFormat>
  <Paragraphs>168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Arial Black</vt:lpstr>
      <vt:lpstr>Wingdings</vt:lpstr>
      <vt:lpstr>Calibri</vt:lpstr>
      <vt:lpstr>Times New Roman</vt:lpstr>
      <vt:lpstr>Verdana</vt:lpstr>
      <vt:lpstr>Трава</vt:lpstr>
      <vt:lpstr>МУНИЦИПАЛЬНОЕ ДОШКОЛЬНОЕ ОБРАЗОВАТЕЛЬНОЕ УЧРЕЖДЕНИЕ  ДЕТСКИЙ САД КОМБИНИРОВАННОГО ВИДА №17 г. Узловая</vt:lpstr>
      <vt:lpstr>От пальчиков – к голове. </vt:lpstr>
      <vt:lpstr>Две значимых моторики.</vt:lpstr>
      <vt:lpstr>Слайд 4</vt:lpstr>
      <vt:lpstr>Упражнения, развивающие мелкую моторику и двигательную функцию кистей рук. </vt:lpstr>
      <vt:lpstr>Для развития мелкой моторики рекомендовано: </vt:lpstr>
      <vt:lpstr>Слайд 7</vt:lpstr>
      <vt:lpstr>Слайд 8</vt:lpstr>
      <vt:lpstr>Слайд 9</vt:lpstr>
      <vt:lpstr>Какие предметы используют  для самомассажа?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капора</dc:creator>
  <cp:lastModifiedBy>admin</cp:lastModifiedBy>
  <cp:revision>56</cp:revision>
  <cp:lastPrinted>1601-01-01T00:00:00Z</cp:lastPrinted>
  <dcterms:created xsi:type="dcterms:W3CDTF">1601-01-01T00:00:00Z</dcterms:created>
  <dcterms:modified xsi:type="dcterms:W3CDTF">2025-03-19T18:59:35Z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